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3"/>
  </p:notesMasterIdLst>
  <p:sldIdLst>
    <p:sldId id="256" r:id="rId2"/>
    <p:sldId id="257" r:id="rId3"/>
    <p:sldId id="282" r:id="rId4"/>
    <p:sldId id="272" r:id="rId5"/>
    <p:sldId id="261" r:id="rId6"/>
    <p:sldId id="270" r:id="rId7"/>
    <p:sldId id="262" r:id="rId8"/>
    <p:sldId id="273" r:id="rId9"/>
    <p:sldId id="258" r:id="rId10"/>
    <p:sldId id="281" r:id="rId11"/>
    <p:sldId id="259" r:id="rId12"/>
    <p:sldId id="260" r:id="rId13"/>
    <p:sldId id="264" r:id="rId14"/>
    <p:sldId id="263" r:id="rId15"/>
    <p:sldId id="279" r:id="rId16"/>
    <p:sldId id="283" r:id="rId17"/>
    <p:sldId id="287" r:id="rId18"/>
    <p:sldId id="267" r:id="rId19"/>
    <p:sldId id="289" r:id="rId20"/>
    <p:sldId id="288" r:id="rId21"/>
    <p:sldId id="265" r:id="rId22"/>
    <p:sldId id="291" r:id="rId23"/>
    <p:sldId id="290" r:id="rId24"/>
    <p:sldId id="269" r:id="rId25"/>
    <p:sldId id="268" r:id="rId26"/>
    <p:sldId id="280" r:id="rId27"/>
    <p:sldId id="277" r:id="rId28"/>
    <p:sldId id="292" r:id="rId29"/>
    <p:sldId id="286" r:id="rId30"/>
    <p:sldId id="293" r:id="rId31"/>
    <p:sldId id="284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368"/>
    <p:restoredTop sz="88299"/>
  </p:normalViewPr>
  <p:slideViewPr>
    <p:cSldViewPr snapToGrid="0" snapToObjects="1">
      <p:cViewPr varScale="1">
        <p:scale>
          <a:sx n="73" d="100"/>
          <a:sy n="73" d="100"/>
        </p:scale>
        <p:origin x="208" y="10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7131A5-A15F-134E-BEE7-EF9F328E6A66}" type="datetimeFigureOut">
              <a:rPr lang="en-US" smtClean="0"/>
              <a:t>1/18/23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B82267-7506-5242-BD27-83B98C8475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8090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These guys are </a:t>
            </a:r>
            <a:r>
              <a:rPr lang="en-US" i="1" dirty="0"/>
              <a:t>functionaries</a:t>
            </a:r>
            <a:r>
              <a:rPr lang="en-US" dirty="0"/>
              <a:t>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B82267-7506-5242-BD27-83B98C8475D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7999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B82267-7506-5242-BD27-83B98C8475D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368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B82267-7506-5242-BD27-83B98C8475D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1632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B82267-7506-5242-BD27-83B98C8475D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9094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B82267-7506-5242-BD27-83B98C8475D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455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B82267-7506-5242-BD27-83B98C8475D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8783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B82267-7506-5242-BD27-83B98C8475D6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9889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5E07E-5A7B-D84E-91BB-A609FD20A4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E457C09-0F92-304D-9281-EEED872849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70348B-9341-444A-BAF6-D3516A202E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7F26E4-ED98-C646-A58B-ABCE8B9A353D}" type="datetime3">
              <a:rPr lang="en-US" smtClean="0"/>
              <a:t>18 January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AC89A3-C3C8-B145-930C-57C15F8531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B98B5B-056E-D446-BA87-DBDCFFCE4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303EE-96AC-6B48-B3D9-60FCDE71DF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1540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CA624-F80A-4F4F-90DD-5419C8013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DA686C-EE89-7D4E-AAE4-E3D7525B7C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DBE470-CDCA-7247-BD58-94ACAECAF4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C6625-348C-134B-9C97-63034E3FE6E0}" type="datetime3">
              <a:rPr lang="en-US" smtClean="0"/>
              <a:t>18 January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263CF7-53A6-C54D-82F7-AE02676CC0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B8C021-D5BD-E94F-ABAE-15DC05FFE3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303EE-96AC-6B48-B3D9-60FCDE71DF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4140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C31C3C3-7334-1A46-8A2A-427031CB935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2796E9-DAC5-8440-978B-FF58355BAA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0D56C0-129A-834F-974B-C785A087B9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34810-6438-DC49-B439-41CDE5118CC1}" type="datetime3">
              <a:rPr lang="en-US" smtClean="0"/>
              <a:t>18 January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C12DC8-D9F4-034E-A960-B625165D55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021A19-A146-544A-979C-78A7B31F1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303EE-96AC-6B48-B3D9-60FCDE71DF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914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130B64-E988-A544-BEA4-D20AF2790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542269-7DB6-D14E-B0A9-94D7E1C419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406D3C-C975-5F47-A65B-D2BD3BC643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58D804-89B9-774F-80D5-66D4399EF6AB}" type="datetime3">
              <a:rPr lang="en-US" smtClean="0"/>
              <a:t>18 January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7369B1-DFEE-6A49-BB9C-CA3E832D00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B7B1DF-A5BB-634F-8B1D-2E9D93D4CD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303EE-96AC-6B48-B3D9-60FCDE71DF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1656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A9A1C-FF21-4D43-92FA-5C0D7339C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386EB5-1066-9B42-985B-575CADD4D8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A4D3D4-2738-0543-B813-0DCA325F08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BD8277-7A02-BB46-90A4-BD983FAE1D2F}" type="datetime3">
              <a:rPr lang="en-US" smtClean="0"/>
              <a:t>18 January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EE137C-5A4F-0D45-9720-CABB916A2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266F32-0855-6F44-A208-C171094812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303EE-96AC-6B48-B3D9-60FCDE71DF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7279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6636F-ACF2-624E-9654-647F538FF2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A3BCA2-C605-DC4D-9316-AB17199B65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3C1440-E8E1-6241-B07D-B39F83E47C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BBB86C-A8AF-5345-B483-E73864D5DE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D9E1E7-2D26-B54D-97E5-F347050675DF}" type="datetime3">
              <a:rPr lang="en-US" smtClean="0"/>
              <a:t>18 January 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160C7C-9011-A248-B25C-185BE7E8D4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Darrell Long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0EC36D-9B7D-3D4C-9776-CD21C703C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303EE-96AC-6B48-B3D9-60FCDE71DF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1158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087625-402D-D744-BD5B-970F2C711C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920DC6-9F61-D445-8294-EA5AA806A5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EEDC88-3EC8-A54D-9088-9C059AEAB8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A8B084E-DF58-D145-A515-8BE80EE80B7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F06D1DC-360D-264E-B984-847F1FEF274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FCFB94D-B98C-6F4D-BD58-A0DC538A89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F439C-9F8C-9E42-A07F-67056E29CB82}" type="datetime3">
              <a:rPr lang="en-US" smtClean="0"/>
              <a:t>18 January 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0A40457-67D9-CC4B-802F-C2F8E5DFD2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Darrell Long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9FCCDB9-3572-9341-811A-52E809DCE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303EE-96AC-6B48-B3D9-60FCDE71DF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8121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1598FD-D44B-674A-9551-F3C868BB1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96CABF-F9E3-CF46-9DD9-9EC5542F2D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15F2D-AC26-954B-8406-DA4AAC79423B}" type="datetime3">
              <a:rPr lang="en-US" smtClean="0"/>
              <a:t>18 January 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4D8C98-B3F4-F64D-A22F-5377B1E9AD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Darrell Long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3E23AF-1141-5046-A64A-90847C7FDE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303EE-96AC-6B48-B3D9-60FCDE71DF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4963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8326A78-84C8-E949-865B-EF3C3F8962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FF51-0B5F-2D4B-9477-1B64F6DA7B18}" type="datetime3">
              <a:rPr lang="en-US" smtClean="0"/>
              <a:t>18 January 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FD33900-1196-1D49-890C-809F1B7D79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Darrell Long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017558-95B3-C24D-863C-462B1465A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303EE-96AC-6B48-B3D9-60FCDE71DF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3464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DFBF3-9B0B-884C-B430-73F68287F1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566DDA-8AD9-8741-96C7-32FD6F200A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B2DF9D-1A4F-2E47-A84A-4A3C9234DF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CEFBCD-8947-174A-8CCD-78FC05ABF9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E18BF-5FBE-DD48-B556-05C253FBBD5D}" type="datetime3">
              <a:rPr lang="en-US" smtClean="0"/>
              <a:t>18 January 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D8EF92-9FF0-D44C-B39B-A185C78066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Darrell Long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84B751-542F-BD46-9D5C-6F7B322E1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303EE-96AC-6B48-B3D9-60FCDE71DF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50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4F39BA-4B67-AB4F-862D-449C12ED66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806BBBC-CF57-5649-AB86-54F3805A6D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B9B003-90F8-434E-B6DB-572E1896C1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E407BA-877C-EC49-8ABB-609E797CFC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279C80-58DA-7F4D-BA0D-A6B0961F7D8C}" type="datetime3">
              <a:rPr lang="en-US" smtClean="0"/>
              <a:t>18 January 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8A53C0-F999-1743-B90F-B1D8CC367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Darrell Long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3B7BDF-3BA3-4642-A0DF-FA6210ABD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303EE-96AC-6B48-B3D9-60FCDE71DF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4997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0B4B83A-70CB-7342-9752-1C30BAD4B7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867F6B-0489-694E-9464-732149B02D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556B7C-0CAE-7B47-BE13-5A6CA1ADAE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8367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312945-71B4-304B-BAFA-F9F6E690DCB8}" type="datetime3">
              <a:rPr lang="en-US" smtClean="0"/>
              <a:t>18 January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773C00-7FB6-4B4B-AA04-1F13E3CD98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8367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© 2023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5D4F52-AB18-124A-9DAA-D2475468F5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8367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B303EE-96AC-6B48-B3D9-60FCDE71DF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51161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9446695-EB87-F044-8576-8D48416163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5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8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B6F584-12A3-3248-B868-BD7050E9F3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22021" y="3231931"/>
            <a:ext cx="3852041" cy="1834056"/>
          </a:xfrm>
        </p:spPr>
        <p:txBody>
          <a:bodyPr>
            <a:normAutofit/>
          </a:bodyPr>
          <a:lstStyle/>
          <a:p>
            <a:r>
              <a:rPr lang="en-US" sz="4000"/>
              <a:t>Functions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501D0C-A7D8-5846-9AD7-DD56FFCFD5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82910" y="5242675"/>
            <a:ext cx="4330262" cy="683284"/>
          </a:xfrm>
        </p:spPr>
        <p:txBody>
          <a:bodyPr>
            <a:normAutofit/>
          </a:bodyPr>
          <a:lstStyle/>
          <a:p>
            <a:r>
              <a:rPr lang="en-US" sz="1600"/>
              <a:t>Prof. Darrell Long</a:t>
            </a:r>
          </a:p>
          <a:p>
            <a:r>
              <a:rPr lang="en-US" sz="1600"/>
              <a:t>CSE 13S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978C4E-AC23-D14A-8E6C-3ACDB7A90E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4A7C2-8F22-934C-A762-D08A749D1E37}" type="datetime3">
              <a:rPr lang="en-US" smtClean="0"/>
              <a:t>18 January 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F13ECD-E607-7D4B-BD98-DAAD2F209C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Darrell Long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D69055-F4CA-BB48-B424-121AC3AC47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303EE-96AC-6B48-B3D9-60FCDE71DF64}" type="slidenum">
              <a:rPr lang="en-US" smtClean="0"/>
              <a:t>1</a:t>
            </a:fld>
            <a:endParaRPr lang="en-US"/>
          </a:p>
        </p:txBody>
      </p:sp>
      <p:pic>
        <p:nvPicPr>
          <p:cNvPr id="9" name="Picture 8" descr="A picture containing text&#10;&#10;Description automatically generated">
            <a:extLst>
              <a:ext uri="{FF2B5EF4-FFF2-40B4-BE49-F238E27FC236}">
                <a16:creationId xmlns:a16="http://schemas.microsoft.com/office/drawing/2014/main" id="{519B468A-DCCE-C640-9F8C-EA4D428AD9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92283" y="2536600"/>
            <a:ext cx="2114384" cy="2029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7454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56C20283-73E0-40EC-8AD8-057F581F64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28">
            <a:extLst>
              <a:ext uri="{FF2B5EF4-FFF2-40B4-BE49-F238E27FC236}">
                <a16:creationId xmlns:a16="http://schemas.microsoft.com/office/drawing/2014/main" id="{3FCC729B-E528-40C3-82D3-BA4375575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960120" y="0"/>
            <a:ext cx="11218661" cy="6858000"/>
          </a:xfrm>
          <a:custGeom>
            <a:avLst/>
            <a:gdLst>
              <a:gd name="connsiteX0" fmla="*/ 0 w 11218661"/>
              <a:gd name="connsiteY0" fmla="*/ 0 h 6858000"/>
              <a:gd name="connsiteX1" fmla="*/ 8042507 w 11218661"/>
              <a:gd name="connsiteY1" fmla="*/ 0 h 6858000"/>
              <a:gd name="connsiteX2" fmla="*/ 11218661 w 11218661"/>
              <a:gd name="connsiteY2" fmla="*/ 6858000 h 6858000"/>
              <a:gd name="connsiteX3" fmla="*/ 0 w 1121866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18661" h="6858000">
                <a:moveTo>
                  <a:pt x="0" y="0"/>
                </a:moveTo>
                <a:lnTo>
                  <a:pt x="8042507" y="0"/>
                </a:lnTo>
                <a:lnTo>
                  <a:pt x="1121866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Freeform 26">
            <a:extLst>
              <a:ext uri="{FF2B5EF4-FFF2-40B4-BE49-F238E27FC236}">
                <a16:creationId xmlns:a16="http://schemas.microsoft.com/office/drawing/2014/main" id="{58F1FB8D-1842-4A04-998D-6CF047AB27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420248" y="0"/>
            <a:ext cx="10771752" cy="6858000"/>
          </a:xfrm>
          <a:custGeom>
            <a:avLst/>
            <a:gdLst>
              <a:gd name="connsiteX0" fmla="*/ 0 w 10771752"/>
              <a:gd name="connsiteY0" fmla="*/ 0 h 6858000"/>
              <a:gd name="connsiteX1" fmla="*/ 7595598 w 10771752"/>
              <a:gd name="connsiteY1" fmla="*/ 0 h 6858000"/>
              <a:gd name="connsiteX2" fmla="*/ 10771752 w 10771752"/>
              <a:gd name="connsiteY2" fmla="*/ 6858000 h 6858000"/>
              <a:gd name="connsiteX3" fmla="*/ 0 w 1077175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771752" h="6858000">
                <a:moveTo>
                  <a:pt x="0" y="0"/>
                </a:moveTo>
                <a:lnTo>
                  <a:pt x="7595598" y="0"/>
                </a:lnTo>
                <a:lnTo>
                  <a:pt x="107717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00A009-7DF5-5940-94BF-32C85CC77A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4039" y="365125"/>
            <a:ext cx="7164493" cy="1325563"/>
          </a:xfrm>
        </p:spPr>
        <p:txBody>
          <a:bodyPr>
            <a:normAutofit/>
          </a:bodyPr>
          <a:lstStyle/>
          <a:p>
            <a:r>
              <a:rPr lang="en-US"/>
              <a:t>Parameters</a:t>
            </a:r>
          </a:p>
        </p:txBody>
      </p:sp>
      <p:pic>
        <p:nvPicPr>
          <p:cNvPr id="8" name="Picture 7" descr="A picture containing person, person, dark, night&#10;&#10;Description automatically generated">
            <a:extLst>
              <a:ext uri="{FF2B5EF4-FFF2-40B4-BE49-F238E27FC236}">
                <a16:creationId xmlns:a16="http://schemas.microsoft.com/office/drawing/2014/main" id="{52C459FD-676C-F942-8C0B-17C359107B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189"/>
          <a:stretch/>
        </p:blipFill>
        <p:spPr>
          <a:xfrm>
            <a:off x="175262" y="896797"/>
            <a:ext cx="3425957" cy="5063924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553F67-D209-5348-9C46-319BBD1C48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87515" y="2022601"/>
            <a:ext cx="7161017" cy="4154361"/>
          </a:xfrm>
        </p:spPr>
        <p:txBody>
          <a:bodyPr>
            <a:normAutofit/>
          </a:bodyPr>
          <a:lstStyle/>
          <a:p>
            <a:r>
              <a:rPr lang="en-US" sz="1600" i="1" dirty="0"/>
              <a:t>Formal</a:t>
            </a:r>
            <a:r>
              <a:rPr lang="en-US" sz="1600" dirty="0"/>
              <a:t> parameters</a:t>
            </a:r>
          </a:p>
          <a:p>
            <a:pPr lvl="1"/>
            <a:r>
              <a:rPr lang="en-US" sz="1600" dirty="0"/>
              <a:t>This is the name of the parameter as it is used inside of the function body.</a:t>
            </a:r>
          </a:p>
          <a:p>
            <a:r>
              <a:rPr lang="en-US" sz="1600" i="1" dirty="0"/>
              <a:t>Actual</a:t>
            </a:r>
            <a:r>
              <a:rPr lang="en-US" sz="1600" dirty="0"/>
              <a:t> parameters</a:t>
            </a:r>
          </a:p>
          <a:p>
            <a:pPr lvl="1"/>
            <a:r>
              <a:rPr lang="en-US" sz="1600" dirty="0"/>
              <a:t>This is the name of the value that is passed to the function.</a:t>
            </a:r>
          </a:p>
          <a:p>
            <a:pPr lvl="1"/>
            <a:r>
              <a:rPr lang="en-US" sz="1600" dirty="0"/>
              <a:t>The value can be copied to the formal parameter.</a:t>
            </a:r>
          </a:p>
          <a:p>
            <a:pPr lvl="1"/>
            <a:r>
              <a:rPr lang="en-US" sz="1600" dirty="0"/>
              <a:t>Or a reference to the actual parameter may be bound to the formal parameter.</a:t>
            </a:r>
          </a:p>
          <a:p>
            <a:pPr lvl="2"/>
            <a:r>
              <a:rPr lang="en-US" sz="1600" dirty="0"/>
              <a:t>In </a:t>
            </a:r>
            <a:r>
              <a:rPr lang="en-US" sz="1600" b="1" dirty="0"/>
              <a:t>C</a:t>
            </a:r>
            <a:r>
              <a:rPr lang="en-US" sz="1600" dirty="0"/>
              <a:t>, we do this by passing a pointer using call-by-value.</a:t>
            </a:r>
          </a:p>
          <a:p>
            <a:r>
              <a:rPr lang="en-US" sz="1600" i="1" dirty="0"/>
              <a:t>Call-by-value</a:t>
            </a:r>
            <a:r>
              <a:rPr lang="en-US" sz="1600" dirty="0"/>
              <a:t> means a copy of the actual parameter is placed in the formal parameter.</a:t>
            </a:r>
          </a:p>
          <a:p>
            <a:pPr lvl="1"/>
            <a:r>
              <a:rPr lang="en-US" sz="1600" dirty="0"/>
              <a:t>This is the only method supported by </a:t>
            </a:r>
            <a:r>
              <a:rPr lang="en-US" sz="1600" b="1" dirty="0"/>
              <a:t>C</a:t>
            </a:r>
            <a:r>
              <a:rPr lang="en-US" sz="1600" dirty="0"/>
              <a:t>.</a:t>
            </a:r>
          </a:p>
          <a:p>
            <a:r>
              <a:rPr lang="en-US" sz="1600" i="1" dirty="0"/>
              <a:t>Copy-in-Copy</a:t>
            </a:r>
            <a:r>
              <a:rPr lang="en-US" sz="1600" dirty="0"/>
              <a:t> out means that in addition to being copied in, the value is copied back out to the actual parameter.</a:t>
            </a:r>
          </a:p>
          <a:p>
            <a:pPr lvl="1"/>
            <a:r>
              <a:rPr lang="en-US" sz="1600" b="1" dirty="0"/>
              <a:t>C</a:t>
            </a:r>
            <a:r>
              <a:rPr lang="en-US" sz="1600" dirty="0"/>
              <a:t> does not support this.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1A1DF4-1138-944C-BE71-08419920853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652CE37-6559-8042-BAC9-FBAE19DF39B4}" type="datetime3">
              <a:rPr lang="en-US" smtClean="0">
                <a:solidFill>
                  <a:schemeClr val="bg1">
                    <a:alpha val="80000"/>
                  </a:schemeClr>
                </a:solidFill>
              </a:rPr>
              <a:t>18 January 2023</a:t>
            </a:fld>
            <a:endParaRPr lang="en-US">
              <a:solidFill>
                <a:schemeClr val="bg1">
                  <a:alpha val="80000"/>
                </a:scheme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BD3110-FA57-B248-8AE2-0B5CE292C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86300" y="6356350"/>
            <a:ext cx="3756660" cy="365125"/>
          </a:xfrm>
        </p:spPr>
        <p:txBody>
          <a:bodyPr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>
                <a:solidFill>
                  <a:schemeClr val="tx1">
                    <a:alpha val="80000"/>
                  </a:schemeClr>
                </a:solidFill>
              </a:rPr>
              <a:t>© 2023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8192A7-4D23-6740-8DBB-AF383BD70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4CB303EE-96AC-6B48-B3D9-60FCDE71DF64}" type="slidenum">
              <a:rPr lang="en-US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10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26531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6AB014-2DDD-EA45-8605-34F0E7E867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>
                <a:solidFill>
                  <a:schemeClr val="accent1"/>
                </a:solidFill>
              </a:rPr>
              <a:t>Call-by-Value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B7455A-5D94-234A-AE6A-267BADB616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r>
              <a:rPr lang="en-US" sz="2400" dirty="0"/>
              <a:t>All functions use call-by-value in C.</a:t>
            </a:r>
          </a:p>
          <a:p>
            <a:r>
              <a:rPr lang="en-US" sz="2400" dirty="0"/>
              <a:t>Arguments passed into a function are </a:t>
            </a:r>
            <a:r>
              <a:rPr lang="en-US" sz="2400" i="1" dirty="0"/>
              <a:t>copied</a:t>
            </a:r>
          </a:p>
          <a:p>
            <a:pPr lvl="1"/>
            <a:r>
              <a:rPr lang="en-US" dirty="0"/>
              <a:t> Any changes made to the parameters inside the function has no effect.</a:t>
            </a:r>
          </a:p>
          <a:p>
            <a:r>
              <a:rPr lang="en-US" sz="2400" dirty="0"/>
              <a:t>The called function copies the values of the supplied (</a:t>
            </a:r>
            <a:r>
              <a:rPr lang="en-US" sz="2400" i="1" dirty="0"/>
              <a:t>actual parameters</a:t>
            </a:r>
            <a:r>
              <a:rPr lang="en-US" sz="2400" dirty="0"/>
              <a:t>) arguments into a new set of variables (</a:t>
            </a:r>
            <a:r>
              <a:rPr lang="en-US" sz="2400" i="1" dirty="0"/>
              <a:t>formal parameters</a:t>
            </a:r>
            <a:r>
              <a:rPr lang="en-US" sz="2400" dirty="0"/>
              <a:t>) which are pushed into the call stack.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8F7AA3-EF87-BA41-9726-67B189F018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FF301F-5728-864B-B8A3-C05D04C0B527}" type="datetime3">
              <a:rPr lang="en-US" smtClean="0"/>
              <a:t>18 January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3563A8-DB4B-1A4D-AFBD-9725CB0031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A692A7-FBA9-3943-BE2D-7115792D9D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303EE-96AC-6B48-B3D9-60FCDE71DF6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0248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367673-CB4C-FD49-8A0D-9A3CE3CC25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>
                <a:solidFill>
                  <a:schemeClr val="accent1"/>
                </a:solidFill>
              </a:rPr>
              <a:t>Call-by-Reference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EBC752-3668-EC41-A6E7-CE76BC16CE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r>
              <a:rPr lang="en-US" sz="2400"/>
              <a:t>The references of the arguments passed into a function are </a:t>
            </a:r>
            <a:r>
              <a:rPr lang="en-US" sz="2400" i="1"/>
              <a:t>copied</a:t>
            </a:r>
            <a:r>
              <a:rPr lang="en-US" sz="2400"/>
              <a:t> meaning any changes made to the parameters inside the function has an effect on the actual values.</a:t>
            </a:r>
          </a:p>
          <a:p>
            <a:r>
              <a:rPr lang="en-US" sz="2400"/>
              <a:t>Instead of passing values to the called function, references to the original variables are passed.</a:t>
            </a:r>
          </a:p>
          <a:p>
            <a:endParaRPr lang="en-US" sz="2400"/>
          </a:p>
          <a:p>
            <a:r>
              <a:rPr lang="en-US" sz="2400" b="1"/>
              <a:t>C</a:t>
            </a:r>
            <a:r>
              <a:rPr lang="en-US" sz="2400"/>
              <a:t> does not use call-by-reference</a:t>
            </a:r>
          </a:p>
          <a:p>
            <a:pPr lvl="1"/>
            <a:r>
              <a:rPr lang="en-US"/>
              <a:t>But you can accomplish it by passing a </a:t>
            </a:r>
            <a:r>
              <a:rPr lang="en-US" i="1"/>
              <a:t>pointer</a:t>
            </a:r>
            <a:r>
              <a:rPr lang="en-US"/>
              <a:t>.</a:t>
            </a:r>
          </a:p>
          <a:p>
            <a:endParaRPr lang="en-US" sz="2400"/>
          </a:p>
          <a:p>
            <a:endParaRPr lang="en-US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E8397C-8724-1D47-AA14-DE745862A0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2E972-2FFA-0E4E-821D-9608611216BA}" type="datetime3">
              <a:rPr lang="en-US" smtClean="0"/>
              <a:t>18 January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C8B45E-3DF1-8F42-A523-43574B1B5D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AECDC7-3C22-4642-BDE3-4F191DDB3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303EE-96AC-6B48-B3D9-60FCDE71DF6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7397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9D5849A-9AAD-8747-93E1-AE112A7128D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43467" y="643467"/>
                <a:ext cx="3363974" cy="1597315"/>
              </a:xfrm>
              <a:noFill/>
              <a:ln w="19050">
                <a:solidFill>
                  <a:schemeClr val="bg1"/>
                </a:solidFill>
              </a:ln>
            </p:spPr>
            <p:txBody>
              <a:bodyPr wrap="square">
                <a:norm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sz="3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rad>
                    </m:oMath>
                  </m:oMathPara>
                </a14:m>
                <a:endParaRPr lang="en-US" sz="3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9D5849A-9AAD-8747-93E1-AE112A7128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43467" y="643467"/>
                <a:ext cx="3363974" cy="1597315"/>
              </a:xfrm>
              <a:blipFill>
                <a:blip r:embed="rId2"/>
                <a:stretch>
                  <a:fillRect/>
                </a:stretch>
              </a:blipFill>
              <a:ln w="19050"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051AC8DD-26DD-44CE-A622-2230258842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Is a well-behaved function so we can use a simple method like </a:t>
            </a:r>
            <a:r>
              <a:rPr lang="en-US" sz="2000" i="1" dirty="0">
                <a:solidFill>
                  <a:schemeClr val="bg1"/>
                </a:solidFill>
              </a:rPr>
              <a:t>bisection</a:t>
            </a:r>
            <a:r>
              <a:rPr lang="en-US" sz="2000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AF20F11D-CFC5-3246-894F-0D5108D138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7763" y="1336600"/>
            <a:ext cx="6250769" cy="4023932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6FBED38-697F-F844-9BA0-A5FCE5884C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2ADBA-BB94-3142-97D6-D3D35197BF39}" type="datetime3">
              <a:rPr lang="en-US" smtClean="0"/>
              <a:t>18 January 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1264D6-2B2F-0C4F-8939-2B7EFEEAC9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Darrell Long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1692BB-8096-8E41-BABA-80B7E4422F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303EE-96AC-6B48-B3D9-60FCDE71DF64}" type="slidenum">
              <a:rPr lang="en-US" smtClean="0"/>
              <a:t>13</a:t>
            </a:fld>
            <a:endParaRPr lang="en-US"/>
          </a:p>
        </p:txBody>
      </p:sp>
      <p:pic>
        <p:nvPicPr>
          <p:cNvPr id="14" name="Picture 13" descr="A person wearing a garment&#10;&#10;Description automatically generated with low confidence">
            <a:extLst>
              <a:ext uri="{FF2B5EF4-FFF2-40B4-BE49-F238E27FC236}">
                <a16:creationId xmlns:a16="http://schemas.microsoft.com/office/drawing/2014/main" id="{90ED2904-24EC-D34E-99CE-E743C24BFB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1230079" y="3785672"/>
            <a:ext cx="1978749" cy="2563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2596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605494DE-B078-4D87-BB01-C84320618D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A0576B0-CD8C-4661-95C8-A9F2CE7CD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4724288" cy="6861324"/>
          </a:xfrm>
          <a:prstGeom prst="rect">
            <a:avLst/>
          </a:prstGeom>
          <a:solidFill>
            <a:srgbClr val="000000">
              <a:alpha val="8039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3FF60E2B-3919-423C-B1FF-56CDE6681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319042" cy="6858000"/>
          </a:xfrm>
          <a:custGeom>
            <a:avLst/>
            <a:gdLst>
              <a:gd name="connsiteX0" fmla="*/ 0 w 4319042"/>
              <a:gd name="connsiteY0" fmla="*/ 0 h 6858000"/>
              <a:gd name="connsiteX1" fmla="*/ 1142888 w 4319042"/>
              <a:gd name="connsiteY1" fmla="*/ 0 h 6858000"/>
              <a:gd name="connsiteX2" fmla="*/ 4319042 w 4319042"/>
              <a:gd name="connsiteY2" fmla="*/ 6858000 h 6858000"/>
              <a:gd name="connsiteX3" fmla="*/ 0 w 43190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9042" h="6858000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4495B05-704B-074C-A802-315220E1DDE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04672" y="1122363"/>
                <a:ext cx="3308130" cy="2387600"/>
              </a:xfrm>
              <a:prstGeom prst="ellipse">
                <a:avLst/>
              </a:prstGeom>
            </p:spPr>
            <p:txBody>
              <a:bodyPr vert="horz" lIns="91440" tIns="45720" rIns="91440" bIns="45720" rtlCol="0" anchor="b"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sz="5400" i="1" kern="120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</m:ctrlPr>
                        </m:radPr>
                        <m:deg/>
                        <m:e>
                          <m:r>
                            <a:rPr lang="en-US" sz="5400" i="1" kern="120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  <m:t>𝑥</m:t>
                          </m:r>
                        </m:e>
                      </m:rad>
                    </m:oMath>
                  </m:oMathPara>
                </a14:m>
                <a:endParaRPr lang="en-US" sz="5400" kern="1200">
                  <a:solidFill>
                    <a:srgbClr val="FFFFFF"/>
                  </a:solidFill>
                  <a:latin typeface="+mj-lt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4495B05-704B-074C-A802-315220E1DDE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04672" y="1122363"/>
                <a:ext cx="3308130" cy="2387600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Content Placeholder 10" descr="Text&#10;&#10;Description automatically generated">
            <a:extLst>
              <a:ext uri="{FF2B5EF4-FFF2-40B4-BE49-F238E27FC236}">
                <a16:creationId xmlns:a16="http://schemas.microsoft.com/office/drawing/2014/main" id="{22743063-7893-E14B-8F03-A46D1E8824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320996" y="1240840"/>
            <a:ext cx="6274296" cy="437632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51A3DD-E91A-6641-B6A7-69CD7D7C3B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4672" y="6356350"/>
            <a:ext cx="336861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kern="1200">
                <a:solidFill>
                  <a:srgbClr val="FFFFFF">
                    <a:alpha val="80000"/>
                  </a:srgbClr>
                </a:solidFill>
                <a:latin typeface="+mn-lt"/>
                <a:ea typeface="+mn-ea"/>
                <a:cs typeface="+mn-cs"/>
              </a:rPr>
              <a:t>© 2023 Darrell Long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6E3D84-5CCE-7341-B557-5D583167120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320996" y="6356350"/>
            <a:ext cx="208463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320B145-AE4D-734E-A733-D3FEDF3489B1}" type="datetime3">
              <a:rPr lang="en-US" smtClean="0">
                <a:solidFill>
                  <a:srgbClr val="404040"/>
                </a:solidFill>
              </a:rPr>
              <a:t>18 January 2023</a:t>
            </a:fld>
            <a:endParaRPr lang="en-US">
              <a:solidFill>
                <a:srgbClr val="404040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09CD4D-18AB-154C-8FAA-5119A78486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78662" y="6356350"/>
            <a:ext cx="77513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4CB303EE-96AC-6B48-B3D9-60FCDE71DF64}" type="slidenum">
              <a:rPr lang="en-US">
                <a:solidFill>
                  <a:srgbClr val="404040"/>
                </a:solidFill>
              </a:rPr>
              <a:pPr>
                <a:spcAft>
                  <a:spcPts val="600"/>
                </a:spcAft>
              </a:pPr>
              <a:t>14</a:t>
            </a:fld>
            <a:endParaRPr lang="en-US">
              <a:solidFill>
                <a:srgbClr val="40404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BBC40C2-38FE-DF48-913F-24C2182A1F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5125" y="3219695"/>
            <a:ext cx="2547707" cy="2825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4427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7B6B12-0A50-BD4A-BA84-C04C1F3EED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23392"/>
            <a:ext cx="3363974" cy="160706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sz="2800" kern="1200" dirty="0">
                <a:latin typeface="Courier" pitchFamily="2" charset="0"/>
              </a:rPr>
              <a:t>swap()</a:t>
            </a:r>
          </a:p>
        </p:txBody>
      </p:sp>
      <p:sp>
        <p:nvSpPr>
          <p:cNvPr id="23" name="Content Placeholder 22">
            <a:extLst>
              <a:ext uri="{FF2B5EF4-FFF2-40B4-BE49-F238E27FC236}">
                <a16:creationId xmlns:a16="http://schemas.microsoft.com/office/drawing/2014/main" id="{8EA6A663-B509-4679-9D26-5F45F5391C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3"/>
            <a:ext cx="3363974" cy="3415623"/>
          </a:xfrm>
        </p:spPr>
        <p:txBody>
          <a:bodyPr>
            <a:normAutofit/>
          </a:bodyPr>
          <a:lstStyle/>
          <a:p>
            <a:r>
              <a:rPr lang="en-US" sz="2000" dirty="0"/>
              <a:t>C does not have true call-by-reference, so we use pointers.</a:t>
            </a:r>
          </a:p>
          <a:p>
            <a:pPr lvl="1"/>
            <a:r>
              <a:rPr lang="en-US" sz="2000" dirty="0"/>
              <a:t>Addresses, instead of values, are passed as arguments.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0EE9DAE-14D4-6A40-BA8D-128082809E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5988559" y="643467"/>
            <a:ext cx="4869177" cy="54101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A03CA6-0D54-EF43-8A0F-93E2000050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6C8D8-E061-D14A-8E93-CA46CD131D59}" type="datetime3">
              <a:rPr lang="en-US" smtClean="0"/>
              <a:t>18 January 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DEDE77-73EE-B54E-A36D-F75A59DEAB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Darrell Long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C3F791-9F85-FF4C-BDF0-1BD871C027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303EE-96AC-6B48-B3D9-60FCDE71DF6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8372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8A740BC-A0AA-45E0-B899-2AE9C6FE1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13121" y="-2"/>
            <a:ext cx="6278879" cy="6858002"/>
          </a:xfrm>
          <a:custGeom>
            <a:avLst/>
            <a:gdLst>
              <a:gd name="connsiteX0" fmla="*/ 45572 w 6278879"/>
              <a:gd name="connsiteY0" fmla="*/ 0 h 6858002"/>
              <a:gd name="connsiteX1" fmla="*/ 6278879 w 6278879"/>
              <a:gd name="connsiteY1" fmla="*/ 0 h 6858002"/>
              <a:gd name="connsiteX2" fmla="*/ 6278879 w 6278879"/>
              <a:gd name="connsiteY2" fmla="*/ 6858002 h 6858002"/>
              <a:gd name="connsiteX3" fmla="*/ 3292308 w 6278879"/>
              <a:gd name="connsiteY3" fmla="*/ 6858002 h 6858002"/>
              <a:gd name="connsiteX4" fmla="*/ 3181526 w 6278879"/>
              <a:gd name="connsiteY4" fmla="*/ 6786982 h 6858002"/>
              <a:gd name="connsiteX5" fmla="*/ 0 w 6278879"/>
              <a:gd name="connsiteY5" fmla="*/ 803254 h 6858002"/>
              <a:gd name="connsiteX6" fmla="*/ 37255 w 6278879"/>
              <a:gd name="connsiteY6" fmla="*/ 65447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78879" h="6858002">
                <a:moveTo>
                  <a:pt x="45572" y="0"/>
                </a:moveTo>
                <a:lnTo>
                  <a:pt x="6278879" y="0"/>
                </a:lnTo>
                <a:lnTo>
                  <a:pt x="6278879" y="6858002"/>
                </a:lnTo>
                <a:lnTo>
                  <a:pt x="3292308" y="6858002"/>
                </a:lnTo>
                <a:lnTo>
                  <a:pt x="3181526" y="6786982"/>
                </a:lnTo>
                <a:cubicBezTo>
                  <a:pt x="1262021" y="5490191"/>
                  <a:pt x="0" y="3294103"/>
                  <a:pt x="0" y="803254"/>
                </a:cubicBezTo>
                <a:cubicBezTo>
                  <a:pt x="0" y="554169"/>
                  <a:pt x="12620" y="308032"/>
                  <a:pt x="37255" y="65447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B29F50-7FA6-A94F-8D1B-763139617E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9013052" cy="1623312"/>
          </a:xfrm>
        </p:spPr>
        <p:txBody>
          <a:bodyPr anchor="b">
            <a:normAutofit/>
          </a:bodyPr>
          <a:lstStyle/>
          <a:p>
            <a:r>
              <a:rPr lang="en-US" sz="4000"/>
              <a:t>Function Prototypes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874EF51-C858-4BB9-97C3-D17755787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63661" y="2316480"/>
            <a:ext cx="82296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23526C-BC60-034B-9DFF-1B14508716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320" y="2644518"/>
            <a:ext cx="9013052" cy="3327251"/>
          </a:xfrm>
        </p:spPr>
        <p:txBody>
          <a:bodyPr>
            <a:normAutofit/>
          </a:bodyPr>
          <a:lstStyle/>
          <a:p>
            <a:r>
              <a:rPr lang="en-US" sz="2000" dirty="0"/>
              <a:t>Provides compiler with description of functions that will be used later in the program.</a:t>
            </a:r>
          </a:p>
          <a:p>
            <a:pPr lvl="1"/>
            <a:r>
              <a:rPr lang="en-US" sz="2000" dirty="0"/>
              <a:t>Functions in programs cannot be called unless they have either:</a:t>
            </a:r>
          </a:p>
          <a:p>
            <a:pPr marL="1371600" lvl="2"/>
            <a:r>
              <a:rPr lang="en-US" dirty="0"/>
              <a:t>Been declared and defined prior to the function call.</a:t>
            </a:r>
          </a:p>
          <a:p>
            <a:pPr marL="1371600" lvl="2"/>
            <a:r>
              <a:rPr lang="en-US" dirty="0"/>
              <a:t>Been prototyped at the beginning of the program.</a:t>
            </a:r>
          </a:p>
          <a:p>
            <a:r>
              <a:rPr lang="en-US" sz="2000" dirty="0"/>
              <a:t>Syntax for Function Prototype:</a:t>
            </a:r>
          </a:p>
          <a:p>
            <a:endParaRPr lang="en-US" sz="2000" dirty="0"/>
          </a:p>
          <a:p>
            <a:r>
              <a:rPr lang="en-US" sz="2000" dirty="0"/>
              <a:t>Prototypes must be declared either at the beginning of the program or in included header files, which act as interfaces.</a:t>
            </a:r>
          </a:p>
        </p:txBody>
      </p:sp>
      <p:sp>
        <p:nvSpPr>
          <p:cNvPr id="6" name="Content Placeholder 8">
            <a:extLst>
              <a:ext uri="{FF2B5EF4-FFF2-40B4-BE49-F238E27FC236}">
                <a16:creationId xmlns:a16="http://schemas.microsoft.com/office/drawing/2014/main" id="{1E4C5DB0-0621-1248-9EC2-82878C4AB92B}"/>
              </a:ext>
            </a:extLst>
          </p:cNvPr>
          <p:cNvSpPr txBox="1">
            <a:spLocks/>
          </p:cNvSpPr>
          <p:nvPr/>
        </p:nvSpPr>
        <p:spPr>
          <a:xfrm>
            <a:off x="2914543" y="4721428"/>
            <a:ext cx="5997155" cy="353295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 err="1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return_type</a:t>
            </a:r>
            <a:r>
              <a:rPr lang="en-US" sz="20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2000" dirty="0" err="1">
                <a:solidFill>
                  <a:schemeClr val="accent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function_name</a:t>
            </a:r>
            <a:r>
              <a:rPr lang="en-US" sz="2000" dirty="0">
                <a:solidFill>
                  <a:schemeClr val="accent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sz="20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parameters</a:t>
            </a:r>
            <a:r>
              <a:rPr lang="en-US" sz="2000" dirty="0">
                <a:solidFill>
                  <a:schemeClr val="accent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);</a:t>
            </a:r>
            <a:endParaRPr lang="en-US" sz="2000" dirty="0">
              <a:solidFill>
                <a:schemeClr val="accent4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F130D7-6421-814B-83A0-59ABBAFD07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9E134E-1A90-594B-916F-6DA8894EBF47}" type="datetime3">
              <a:rPr lang="en-US" smtClean="0"/>
              <a:t>18 January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22E9D8-44F4-304F-ACCA-2AB373D32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Darrell Long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EE8415-908E-D24A-8F72-8A56D1DAB4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303EE-96AC-6B48-B3D9-60FCDE71DF6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9563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B336162-B533-4EFE-8BB3-8EBB4A5E32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314384" cy="6858000"/>
          </a:xfrm>
          <a:prstGeom prst="rect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756B33-B21C-8743-81D2-052DFC5F3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781" y="2745736"/>
            <a:ext cx="3698803" cy="1366528"/>
          </a:xfrm>
          <a:solidFill>
            <a:srgbClr val="FFFFFF"/>
          </a:solidFill>
          <a:ln w="25400" cap="sq">
            <a:solidFill>
              <a:srgbClr val="404040"/>
            </a:solidFill>
            <a:miter lim="800000"/>
          </a:ln>
        </p:spPr>
        <p:txBody>
          <a:bodyPr>
            <a:normAutofit/>
          </a:bodyPr>
          <a:lstStyle/>
          <a:p>
            <a:pPr algn="ctr"/>
            <a:r>
              <a:rPr lang="en-US" sz="3200" dirty="0">
                <a:solidFill>
                  <a:srgbClr val="262626"/>
                </a:solidFill>
                <a:latin typeface="Courier" pitchFamily="2" charset="0"/>
              </a:rPr>
              <a:t>#include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5ED8D6-7A15-3E4D-9A5D-3DE8F26673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49182" y="802638"/>
            <a:ext cx="5408696" cy="5252722"/>
          </a:xfrm>
        </p:spPr>
        <p:txBody>
          <a:bodyPr anchor="ctr">
            <a:normAutofit/>
          </a:bodyPr>
          <a:lstStyle/>
          <a:p>
            <a:r>
              <a:rPr lang="en-US" sz="2400" dirty="0"/>
              <a:t>A preprocessor directive.</a:t>
            </a:r>
          </a:p>
          <a:p>
            <a:pPr lvl="1"/>
            <a:r>
              <a:rPr lang="en-US" dirty="0"/>
              <a:t>Before compilation, </a:t>
            </a:r>
            <a:r>
              <a:rPr lang="en-US" b="1" dirty="0"/>
              <a:t>C </a:t>
            </a:r>
            <a:r>
              <a:rPr lang="en-US" dirty="0"/>
              <a:t>source files are processed by a preprocessor.</a:t>
            </a:r>
          </a:p>
          <a:p>
            <a:pPr lvl="1"/>
            <a:r>
              <a:rPr lang="en-US" dirty="0"/>
              <a:t>A preprocessor is a macro processor to transform programs before compilation.</a:t>
            </a:r>
          </a:p>
          <a:p>
            <a:pPr lvl="1"/>
            <a:r>
              <a:rPr lang="en-US" dirty="0"/>
              <a:t>Macros in </a:t>
            </a:r>
            <a:r>
              <a:rPr lang="en-US" b="1" dirty="0"/>
              <a:t>C</a:t>
            </a:r>
            <a:r>
              <a:rPr lang="en-US" dirty="0"/>
              <a:t> operate through text replacement.</a:t>
            </a:r>
          </a:p>
          <a:p>
            <a:r>
              <a:rPr lang="en-US" sz="2400" dirty="0"/>
              <a:t>Pastes code of given file into current file.</a:t>
            </a:r>
          </a:p>
          <a:p>
            <a:r>
              <a:rPr lang="en-US" sz="2400" dirty="0"/>
              <a:t>Used to include functions defined in other libraries.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C4E9117-4BB7-3643-A6E8-AE145238F71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013495" y="5814399"/>
            <a:ext cx="9336577" cy="640307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7BB2DB-E550-9447-A195-0B69EA19A8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E09CA-57BA-3C43-A434-6BF19EE7B122}" type="datetime3">
              <a:rPr lang="en-US" smtClean="0"/>
              <a:t>18 January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B32DE7-6698-4F48-9DC8-5934729065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BCFD6A-F9FA-A84F-86E9-96B325014E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303EE-96AC-6B48-B3D9-60FCDE71DF6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2481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A1AE6D-C829-3C46-B2A9-7E7E34F84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23392"/>
            <a:ext cx="3363974" cy="1607060"/>
          </a:xfrm>
          <a:noFill/>
          <a:ln w="19050">
            <a:solidFill>
              <a:schemeClr val="tx1"/>
            </a:solidFill>
          </a:ln>
        </p:spPr>
        <p:txBody>
          <a:bodyPr wrap="square" anchor="ctr">
            <a:normAutofit/>
          </a:bodyPr>
          <a:lstStyle/>
          <a:p>
            <a:pPr algn="ctr"/>
            <a:r>
              <a:rPr lang="en-US" sz="3200" dirty="0">
                <a:latin typeface="Courier" pitchFamily="2" charset="0"/>
              </a:rPr>
              <a:t>#define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33E5C4-7A84-E04A-8D01-907338F732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3"/>
            <a:ext cx="3363974" cy="3415623"/>
          </a:xfrm>
        </p:spPr>
        <p:txBody>
          <a:bodyPr>
            <a:normAutofit/>
          </a:bodyPr>
          <a:lstStyle/>
          <a:p>
            <a:r>
              <a:rPr lang="en-US" sz="2000" dirty="0"/>
              <a:t>A preprocessor directive that defines a macro for the program.</a:t>
            </a:r>
          </a:p>
          <a:p>
            <a:r>
              <a:rPr lang="en-US" sz="2000" dirty="0"/>
              <a:t>The </a:t>
            </a:r>
            <a:r>
              <a:rPr lang="en-US" sz="2000" b="1" dirty="0"/>
              <a:t>C</a:t>
            </a:r>
            <a:r>
              <a:rPr lang="en-US" sz="2000" dirty="0"/>
              <a:t> preprocessor performs all text replacement for defined macros prior to compilation.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CB32E4-6CA0-584F-843F-5232B6007A9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824227" y="1959643"/>
            <a:ext cx="7224824" cy="2938714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B3A43B-3483-B141-9EF9-E7AECD7246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A1F2E3-54F9-934A-86EC-1460F76A10AE}" type="datetime3">
              <a:rPr lang="en-US" smtClean="0"/>
              <a:t>18 January 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8C88E5-F235-974A-9BC9-17D7A8D13E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© 2023 Darrell Long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A0639B-98B8-304D-8BF4-3EDEE8F72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303EE-96AC-6B48-B3D9-60FCDE71DF64}" type="slidenum">
              <a:rPr lang="en-US" smtClean="0">
                <a:solidFill>
                  <a:schemeClr val="bg1"/>
                </a:solidFill>
              </a:rPr>
              <a:t>18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42227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B336162-B533-4EFE-8BB3-8EBB4A5E32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314384" cy="6858000"/>
          </a:xfrm>
          <a:prstGeom prst="rect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756B33-B21C-8743-81D2-052DFC5F3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4884" y="2103703"/>
            <a:ext cx="2937933" cy="2276266"/>
          </a:xfrm>
          <a:solidFill>
            <a:srgbClr val="FFFFFF"/>
          </a:solidFill>
          <a:ln w="25400" cap="sq">
            <a:solidFill>
              <a:srgbClr val="404040"/>
            </a:solidFill>
            <a:miter lim="800000"/>
          </a:ln>
        </p:spPr>
        <p:txBody>
          <a:bodyPr>
            <a:normAutofit/>
          </a:bodyPr>
          <a:lstStyle/>
          <a:p>
            <a:pPr algn="ctr"/>
            <a:r>
              <a:rPr lang="en-US" sz="3200" dirty="0">
                <a:solidFill>
                  <a:srgbClr val="262626"/>
                </a:solidFill>
                <a:latin typeface="Courier" pitchFamily="2" charset="0"/>
              </a:rPr>
              <a:t>Conditional Directives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5ED8D6-7A15-3E4D-9A5D-3DE8F26673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680719"/>
            <a:ext cx="5408696" cy="5496560"/>
          </a:xfrm>
        </p:spPr>
        <p:txBody>
          <a:bodyPr anchor="ctr">
            <a:normAutofit/>
          </a:bodyPr>
          <a:lstStyle/>
          <a:p>
            <a:r>
              <a:rPr lang="en-US" sz="2400" dirty="0"/>
              <a:t>A set of preprocessor directives that uses </a:t>
            </a:r>
            <a:r>
              <a:rPr lang="en-US" sz="2400" i="1" dirty="0"/>
              <a:t>conditional statements </a:t>
            </a:r>
            <a:r>
              <a:rPr lang="en-US" sz="2400" dirty="0"/>
              <a:t>to include code selectively.</a:t>
            </a:r>
          </a:p>
          <a:p>
            <a:pPr lvl="1"/>
            <a:r>
              <a:rPr lang="en-US" sz="2000" dirty="0"/>
              <a:t>Uses value of conditions evaluated during compilation.</a:t>
            </a:r>
          </a:p>
          <a:p>
            <a:r>
              <a:rPr lang="en-US" sz="2400" dirty="0">
                <a:latin typeface="Courier" pitchFamily="2" charset="0"/>
              </a:rPr>
              <a:t>#ifdef</a:t>
            </a:r>
            <a:r>
              <a:rPr lang="en-US" sz="2400" dirty="0"/>
              <a:t>  – execute statements only when </a:t>
            </a:r>
            <a:r>
              <a:rPr lang="en-US" sz="2400" dirty="0">
                <a:latin typeface="Courier" pitchFamily="2" charset="0"/>
              </a:rPr>
              <a:t>MACRO</a:t>
            </a:r>
            <a:r>
              <a:rPr lang="en-US" sz="2400" dirty="0"/>
              <a:t> is defined:</a:t>
            </a:r>
          </a:p>
          <a:p>
            <a:endParaRPr lang="en-US" sz="2400" dirty="0"/>
          </a:p>
          <a:p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>
                <a:latin typeface="Courier" pitchFamily="2" charset="0"/>
              </a:rPr>
              <a:t>#</a:t>
            </a:r>
            <a:r>
              <a:rPr lang="en-US" sz="2400" dirty="0" err="1">
                <a:latin typeface="Courier" pitchFamily="2" charset="0"/>
              </a:rPr>
              <a:t>ifndef</a:t>
            </a:r>
            <a:r>
              <a:rPr lang="en-US" sz="2400" dirty="0"/>
              <a:t>  – execute statements only when </a:t>
            </a:r>
            <a:r>
              <a:rPr lang="en-US" sz="2400" dirty="0">
                <a:latin typeface="Courier" pitchFamily="2" charset="0"/>
              </a:rPr>
              <a:t>MACRO</a:t>
            </a:r>
            <a:r>
              <a:rPr lang="en-US" sz="2400" dirty="0"/>
              <a:t> is undefined: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7BB2DB-E550-9447-A195-0B69EA19A8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FF855-04CA-8F45-8C01-CC979C9592B9}" type="datetime3">
              <a:rPr lang="en-US" smtClean="0"/>
              <a:t>18 January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B32DE7-6698-4F48-9DC8-5934729065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BCFD6A-F9FA-A84F-86E9-96B325014E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303EE-96AC-6B48-B3D9-60FCDE71DF64}" type="slidenum">
              <a:rPr lang="en-US" smtClean="0"/>
              <a:t>19</a:t>
            </a:fld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3481451-460C-7649-86E9-78FAC0593F80}"/>
              </a:ext>
            </a:extLst>
          </p:cNvPr>
          <p:cNvSpPr txBox="1">
            <a:spLocks/>
          </p:cNvSpPr>
          <p:nvPr/>
        </p:nvSpPr>
        <p:spPr>
          <a:xfrm>
            <a:off x="6999455" y="2984491"/>
            <a:ext cx="4114801" cy="1243333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#define MACRO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#ifdef </a:t>
            </a:r>
            <a:r>
              <a:rPr lang="en-US" sz="2000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MACRO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sz="2000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controlled text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#endif </a:t>
            </a:r>
            <a:endParaRPr lang="en-US" sz="2000" dirty="0">
              <a:solidFill>
                <a:srgbClr val="FF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0" name="Content Placeholder 8">
            <a:extLst>
              <a:ext uri="{FF2B5EF4-FFF2-40B4-BE49-F238E27FC236}">
                <a16:creationId xmlns:a16="http://schemas.microsoft.com/office/drawing/2014/main" id="{CA9F8DBE-0F09-6C47-8CAF-4628ED87B607}"/>
              </a:ext>
            </a:extLst>
          </p:cNvPr>
          <p:cNvSpPr txBox="1">
            <a:spLocks/>
          </p:cNvSpPr>
          <p:nvPr/>
        </p:nvSpPr>
        <p:spPr>
          <a:xfrm>
            <a:off x="6999454" y="5145408"/>
            <a:ext cx="4114801" cy="1243333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#ifndef </a:t>
            </a:r>
            <a:r>
              <a:rPr lang="en-US" sz="1800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macroname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8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sz="1800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controlled text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8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#endif</a:t>
            </a:r>
            <a:endParaRPr lang="en-US" sz="1800" dirty="0">
              <a:solidFill>
                <a:srgbClr val="FF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37794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4572000"/>
            <a:ext cx="7058307" cy="1964266"/>
          </a:xfrm>
          <a:prstGeom prst="rect">
            <a:avLst/>
          </a:prstGeom>
          <a:solidFill>
            <a:srgbClr val="3173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236303-A2B8-BD44-8C0F-522FC39C96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767072"/>
            <a:ext cx="6594189" cy="1625210"/>
          </a:xfrm>
        </p:spPr>
        <p:txBody>
          <a:bodyPr>
            <a:normAutofit/>
          </a:bodyPr>
          <a:lstStyle/>
          <a:p>
            <a:pPr algn="r"/>
            <a:r>
              <a:rPr lang="en-US">
                <a:solidFill>
                  <a:srgbClr val="FFFFFF"/>
                </a:solidFill>
              </a:rPr>
              <a:t>Words of Caution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E5BFDF4-F459-4349-83F7-B411A4A3673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207" r="1" b="6615"/>
          <a:stretch/>
        </p:blipFill>
        <p:spPr>
          <a:xfrm>
            <a:off x="327547" y="321733"/>
            <a:ext cx="7058306" cy="4107392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90B2FF-3BB4-A24D-9449-F1F6C21B2A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9319" y="917725"/>
            <a:ext cx="3424739" cy="4852362"/>
          </a:xfrm>
        </p:spPr>
        <p:txBody>
          <a:bodyPr anchor="ctr">
            <a:normAutofit lnSpcReduction="10000"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Just as assignment statements are not the same as equations in high school Algebra, functions in </a:t>
            </a:r>
            <a:r>
              <a:rPr lang="en-US" sz="2000" b="1" dirty="0">
                <a:solidFill>
                  <a:srgbClr val="FFFFFF"/>
                </a:solidFill>
              </a:rPr>
              <a:t>C</a:t>
            </a:r>
            <a:r>
              <a:rPr lang="en-US" sz="2000" dirty="0">
                <a:solidFill>
                  <a:srgbClr val="FFFFFF"/>
                </a:solidFill>
              </a:rPr>
              <a:t> are not the same as mathematical functions.</a:t>
            </a:r>
          </a:p>
          <a:p>
            <a:pPr lvl="1"/>
            <a:r>
              <a:rPr lang="en-US" sz="2000" dirty="0">
                <a:solidFill>
                  <a:srgbClr val="FFFFFF"/>
                </a:solidFill>
              </a:rPr>
              <a:t>They may or may not return a value.</a:t>
            </a:r>
          </a:p>
          <a:p>
            <a:pPr lvl="1"/>
            <a:r>
              <a:rPr lang="en-US" sz="2000" dirty="0">
                <a:solidFill>
                  <a:srgbClr val="FFFFFF"/>
                </a:solidFill>
              </a:rPr>
              <a:t>They may or may not have side-effects.</a:t>
            </a:r>
          </a:p>
          <a:p>
            <a:r>
              <a:rPr lang="en-US" sz="2000" dirty="0">
                <a:solidFill>
                  <a:srgbClr val="FFFFFF"/>
                </a:solidFill>
              </a:rPr>
              <a:t>In other languages, we might call them </a:t>
            </a:r>
            <a:r>
              <a:rPr lang="en-US" sz="2000" i="1" dirty="0">
                <a:solidFill>
                  <a:srgbClr val="FFFFFF"/>
                </a:solidFill>
              </a:rPr>
              <a:t>procedures</a:t>
            </a:r>
            <a:r>
              <a:rPr lang="en-US" sz="2000" dirty="0">
                <a:solidFill>
                  <a:srgbClr val="FFFFFF"/>
                </a:solidFill>
              </a:rPr>
              <a:t> or </a:t>
            </a:r>
            <a:r>
              <a:rPr lang="en-US" sz="2000" i="1" dirty="0">
                <a:solidFill>
                  <a:srgbClr val="FFFFFF"/>
                </a:solidFill>
              </a:rPr>
              <a:t>subroutines</a:t>
            </a:r>
            <a:r>
              <a:rPr lang="en-US" sz="2000" dirty="0">
                <a:solidFill>
                  <a:srgbClr val="FFFFFF"/>
                </a:solidFill>
              </a:rPr>
              <a:t>.</a:t>
            </a:r>
          </a:p>
          <a:p>
            <a:r>
              <a:rPr lang="en-US" sz="2000" dirty="0">
                <a:solidFill>
                  <a:srgbClr val="FFFFFF"/>
                </a:solidFill>
              </a:rPr>
              <a:t>Java aficionados call them </a:t>
            </a:r>
            <a:r>
              <a:rPr lang="en-US" sz="2000" i="1" dirty="0">
                <a:solidFill>
                  <a:srgbClr val="FFFFFF"/>
                </a:solidFill>
              </a:rPr>
              <a:t>methods</a:t>
            </a:r>
            <a:r>
              <a:rPr lang="en-US" sz="2000" dirty="0">
                <a:solidFill>
                  <a:srgbClr val="FFFFFF"/>
                </a:solidFill>
              </a:rPr>
              <a:t>.</a:t>
            </a:r>
          </a:p>
          <a:p>
            <a:pPr lvl="1"/>
            <a:r>
              <a:rPr lang="en-US" sz="1600" dirty="0">
                <a:solidFill>
                  <a:srgbClr val="FFFFFF"/>
                </a:solidFill>
              </a:rPr>
              <a:t>Please, do not do that when writing in </a:t>
            </a:r>
            <a:r>
              <a:rPr lang="en-US" sz="1600" b="1" dirty="0">
                <a:solidFill>
                  <a:srgbClr val="FFFFFF"/>
                </a:solidFill>
              </a:rPr>
              <a:t>C</a:t>
            </a:r>
            <a:r>
              <a:rPr lang="en-US" sz="1600" dirty="0">
                <a:solidFill>
                  <a:srgbClr val="FFFFFF"/>
                </a:solidFill>
              </a:rPr>
              <a:t>.</a:t>
            </a:r>
          </a:p>
          <a:p>
            <a:endParaRPr lang="en-US" sz="2000" dirty="0">
              <a:solidFill>
                <a:srgbClr val="FFFFFF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2CCC08-FC6B-5345-AB70-55CC7A3118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2FF6B-6C40-AD4D-9F16-BF7E41FC1C7E}" type="datetime3">
              <a:rPr lang="en-US" smtClean="0"/>
              <a:t>18 January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92A0A3-EC93-D942-8C82-0B5435FD16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Darrell Long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E67AF8-9D7B-9347-A8F6-1A67CAD5AE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303EE-96AC-6B48-B3D9-60FCDE71DF6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3841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9A7CEC-58DC-3942-8B34-8753ECD94C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1806" y="2014265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Header Files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D024D59C-BEB8-457A-86E7-E001F6C70B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6102" y="843557"/>
            <a:ext cx="6274092" cy="5312434"/>
          </a:xfrm>
        </p:spPr>
        <p:txBody>
          <a:bodyPr>
            <a:normAutofit/>
          </a:bodyPr>
          <a:lstStyle/>
          <a:p>
            <a:r>
              <a:rPr lang="en-US" sz="2000" dirty="0"/>
              <a:t>Should only contain things that are shared between source files:</a:t>
            </a:r>
          </a:p>
          <a:p>
            <a:pPr lvl="1"/>
            <a:r>
              <a:rPr lang="en-US" sz="1600" dirty="0"/>
              <a:t>Function declarations</a:t>
            </a:r>
          </a:p>
          <a:p>
            <a:pPr lvl="1"/>
            <a:r>
              <a:rPr lang="en-US" sz="1600" dirty="0"/>
              <a:t>Macro definitions</a:t>
            </a:r>
          </a:p>
          <a:p>
            <a:pPr lvl="1"/>
            <a:r>
              <a:rPr lang="en-US" sz="1600" dirty="0"/>
              <a:t>Data structure and enumeration definitions</a:t>
            </a:r>
          </a:p>
          <a:p>
            <a:pPr lvl="1"/>
            <a:r>
              <a:rPr lang="en-US" sz="1600" dirty="0"/>
              <a:t>Global variables (see coding standards for proper usage)</a:t>
            </a:r>
          </a:p>
          <a:p>
            <a:pPr lvl="1"/>
            <a:r>
              <a:rPr lang="en-US" sz="1600" dirty="0"/>
              <a:t>Any </a:t>
            </a:r>
            <a:r>
              <a:rPr lang="en-US" sz="1600" dirty="0">
                <a:latin typeface="Courier" pitchFamily="2" charset="0"/>
              </a:rPr>
              <a:t>#include</a:t>
            </a:r>
            <a:r>
              <a:rPr lang="en-US" sz="1600" dirty="0"/>
              <a:t> directives required to compile</a:t>
            </a:r>
          </a:p>
          <a:p>
            <a:r>
              <a:rPr lang="en-US" sz="2400" dirty="0"/>
              <a:t>Uses the file extension </a:t>
            </a:r>
            <a:r>
              <a:rPr lang="en-US" sz="2400" dirty="0">
                <a:latin typeface="Courier" pitchFamily="2" charset="0"/>
              </a:rPr>
              <a:t>.h</a:t>
            </a:r>
            <a:r>
              <a:rPr lang="en-US" sz="2400" dirty="0"/>
              <a:t>.</a:t>
            </a:r>
          </a:p>
          <a:p>
            <a:r>
              <a:rPr lang="en-US" sz="2000" dirty="0"/>
              <a:t>Typically used for modules or abstract data types</a:t>
            </a:r>
          </a:p>
          <a:p>
            <a:pPr lvl="1"/>
            <a:r>
              <a:rPr lang="en-US" sz="1600" dirty="0"/>
              <a:t>Header files provide the function declarations so that the function implementations aren’t known.</a:t>
            </a:r>
          </a:p>
          <a:p>
            <a:pPr lvl="1"/>
            <a:r>
              <a:rPr lang="en-US" sz="1600" dirty="0"/>
              <a:t>This allows you to have opaque data types.</a:t>
            </a:r>
          </a:p>
          <a:p>
            <a:r>
              <a:rPr lang="en-US" sz="2000" dirty="0"/>
              <a:t>Contents of a header file must be within a header guard, implemented with the either the </a:t>
            </a:r>
            <a:r>
              <a:rPr lang="en-US" sz="2000" dirty="0">
                <a:latin typeface="Courier" pitchFamily="2" charset="0"/>
              </a:rPr>
              <a:t>#</a:t>
            </a:r>
            <a:r>
              <a:rPr lang="en-US" sz="2000" dirty="0" err="1">
                <a:latin typeface="Courier" pitchFamily="2" charset="0"/>
              </a:rPr>
              <a:t>ifndef</a:t>
            </a:r>
            <a:r>
              <a:rPr lang="en-US" sz="2000" dirty="0"/>
              <a:t> or </a:t>
            </a:r>
            <a:r>
              <a:rPr lang="en-US" sz="2000" dirty="0">
                <a:latin typeface="Courier" pitchFamily="2" charset="0"/>
              </a:rPr>
              <a:t>#pragma once </a:t>
            </a:r>
            <a:r>
              <a:rPr lang="en-US" sz="2000" dirty="0"/>
              <a:t>preprocessor directive.</a:t>
            </a:r>
          </a:p>
          <a:p>
            <a:pPr lvl="1"/>
            <a:r>
              <a:rPr lang="en-US" sz="1600" dirty="0"/>
              <a:t>Both prevent contents of a header file from being included more than once.</a:t>
            </a: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FBB49B7-8D6E-104C-A352-68255979F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CF160E-E8A4-D443-9C7C-70D2B7343B5B}" type="datetime3">
              <a:rPr lang="en-US" smtClean="0"/>
              <a:t>18 January 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AB9306-CBD6-4C46-8838-0333A2D04F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Darrell Long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EA5065-16F0-C848-8DE7-70CC78A884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303EE-96AC-6B48-B3D9-60FCDE71DF6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1504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9A7CEC-58DC-3942-8B34-8753ECD94C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Example Header File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D024D59C-BEB8-457A-86E7-E001F6C70B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The header file on the right is for the </a:t>
            </a:r>
            <a:r>
              <a:rPr lang="en-US" sz="2000" b="1" dirty="0">
                <a:solidFill>
                  <a:schemeClr val="bg1"/>
                </a:solidFill>
              </a:rPr>
              <a:t>stack</a:t>
            </a:r>
            <a:r>
              <a:rPr lang="en-US" sz="2000" dirty="0">
                <a:solidFill>
                  <a:schemeClr val="bg1"/>
                </a:solidFill>
              </a:rPr>
              <a:t> abstract data type.</a:t>
            </a:r>
          </a:p>
          <a:p>
            <a:r>
              <a:rPr lang="en-US" sz="2000" dirty="0">
                <a:solidFill>
                  <a:schemeClr val="bg1"/>
                </a:solidFill>
              </a:rPr>
              <a:t>Note that everything is contained within a header guard using </a:t>
            </a:r>
            <a:r>
              <a:rPr lang="en-US" sz="2000" dirty="0">
                <a:solidFill>
                  <a:schemeClr val="bg1"/>
                </a:solidFill>
                <a:latin typeface="Courier" pitchFamily="2" charset="0"/>
              </a:rPr>
              <a:t>#</a:t>
            </a:r>
            <a:r>
              <a:rPr lang="en-US" sz="2000" dirty="0" err="1">
                <a:solidFill>
                  <a:schemeClr val="bg1"/>
                </a:solidFill>
                <a:latin typeface="Courier" pitchFamily="2" charset="0"/>
              </a:rPr>
              <a:t>ifndef</a:t>
            </a:r>
            <a:r>
              <a:rPr lang="en-US" sz="2000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18" name="Picture 17" descr="Text&#10;&#10;Description automatically generated">
            <a:extLst>
              <a:ext uri="{FF2B5EF4-FFF2-40B4-BE49-F238E27FC236}">
                <a16:creationId xmlns:a16="http://schemas.microsoft.com/office/drawing/2014/main" id="{1674E622-2376-5B4F-9964-B160261D69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0713" y="540070"/>
            <a:ext cx="5823087" cy="57778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1B813D0-8830-5048-B506-EF02619B07FF}"/>
              </a:ext>
            </a:extLst>
          </p:cNvPr>
          <p:cNvSpPr txBox="1"/>
          <p:nvPr/>
        </p:nvSpPr>
        <p:spPr>
          <a:xfrm>
            <a:off x="8671089" y="2799089"/>
            <a:ext cx="1243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New types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F5E6D1-C98D-F742-A1CC-B3CFEC2FCD4A}"/>
              </a:ext>
            </a:extLst>
          </p:cNvPr>
          <p:cNvSpPr txBox="1"/>
          <p:nvPr/>
        </p:nvSpPr>
        <p:spPr>
          <a:xfrm>
            <a:off x="9633901" y="4529700"/>
            <a:ext cx="19066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Function interfaces</a:t>
            </a:r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5240883D-2DE2-E64B-84FD-DDCC1BAAD97B}"/>
              </a:ext>
            </a:extLst>
          </p:cNvPr>
          <p:cNvSpPr/>
          <p:nvPr/>
        </p:nvSpPr>
        <p:spPr>
          <a:xfrm>
            <a:off x="9633901" y="4058911"/>
            <a:ext cx="280952" cy="1587910"/>
          </a:xfrm>
          <a:prstGeom prst="rightBrac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50AA47EB-D8F0-8042-98A7-A07285F81899}"/>
              </a:ext>
            </a:extLst>
          </p:cNvPr>
          <p:cNvSpPr/>
          <p:nvPr/>
        </p:nvSpPr>
        <p:spPr>
          <a:xfrm>
            <a:off x="8361605" y="2266401"/>
            <a:ext cx="265351" cy="1423283"/>
          </a:xfrm>
          <a:prstGeom prst="rightBrace">
            <a:avLst>
              <a:gd name="adj1" fmla="val 8333"/>
              <a:gd name="adj2" fmla="val 51902"/>
            </a:avLst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FBB49B7-8D6E-104C-A352-68255979F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578D0-7A2C-D440-8F6A-263FEB16C6E7}" type="datetime3">
              <a:rPr lang="en-US" smtClean="0"/>
              <a:t>18 January 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AB9306-CBD6-4C46-8838-0333A2D04F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Darrell Long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EA5065-16F0-C848-8DE7-70CC78A884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303EE-96AC-6B48-B3D9-60FCDE71DF6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1074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9A7CEC-58DC-3942-8B34-8753ECD94C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Same Header File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D024D59C-BEB8-457A-86E7-E001F6C70B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The header file on the right is  the same as the last slide, but instead uses </a:t>
            </a:r>
            <a:r>
              <a:rPr lang="en-US" sz="2000" dirty="0">
                <a:solidFill>
                  <a:schemeClr val="bg1"/>
                </a:solidFill>
                <a:latin typeface="Courier" pitchFamily="2" charset="0"/>
              </a:rPr>
              <a:t>#pragma once</a:t>
            </a:r>
            <a:r>
              <a:rPr lang="en-US" sz="20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FBB49B7-8D6E-104C-A352-68255979F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56D22-D95D-7E4B-909B-D694C06340E8}" type="datetime3">
              <a:rPr lang="en-US" smtClean="0"/>
              <a:t>18 January 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AB9306-CBD6-4C46-8838-0333A2D04F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Darrell Long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EA5065-16F0-C848-8DE7-70CC78A884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303EE-96AC-6B48-B3D9-60FCDE71DF64}" type="slidenum">
              <a:rPr lang="en-US" smtClean="0"/>
              <a:t>22</a:t>
            </a:fld>
            <a:endParaRPr lang="en-US"/>
          </a:p>
        </p:txBody>
      </p:sp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2F498967-1EE4-C44C-A9D2-7830AC4326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5100" y="609600"/>
            <a:ext cx="4191000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3015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erson in a garment&#10;&#10;Description automatically generated with medium confidence">
            <a:extLst>
              <a:ext uri="{FF2B5EF4-FFF2-40B4-BE49-F238E27FC236}">
                <a16:creationId xmlns:a16="http://schemas.microsoft.com/office/drawing/2014/main" id="{171130F0-52E4-8C4F-A4B5-95EF7FDBD5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584" b="12665"/>
          <a:stretch/>
        </p:blipFill>
        <p:spPr>
          <a:xfrm>
            <a:off x="-1" y="10"/>
            <a:ext cx="12192000" cy="6857990"/>
          </a:xfrm>
          <a:prstGeom prst="rect">
            <a:avLst/>
          </a:prstGeom>
        </p:spPr>
      </p:pic>
      <p:sp>
        <p:nvSpPr>
          <p:cNvPr id="31" name="Freeform 5">
            <a:extLst>
              <a:ext uri="{FF2B5EF4-FFF2-40B4-BE49-F238E27FC236}">
                <a16:creationId xmlns:a16="http://schemas.microsoft.com/office/drawing/2014/main" id="{3CD9DF72-87A3-404E-A828-84CBF11A83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 flipH="1">
            <a:off x="0" y="998175"/>
            <a:ext cx="6017172" cy="5859825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9FF84C-78B2-574C-8199-F241B2F21C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448" y="1913950"/>
            <a:ext cx="4204137" cy="1342754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latin typeface="Courier" pitchFamily="2" charset="0"/>
              </a:rPr>
              <a:t>#</a:t>
            </a:r>
            <a:r>
              <a:rPr lang="en-US" sz="3600" dirty="0" err="1">
                <a:latin typeface="Courier" pitchFamily="2" charset="0"/>
              </a:rPr>
              <a:t>ifndef</a:t>
            </a:r>
            <a:r>
              <a:rPr lang="en-US" sz="3600" dirty="0">
                <a:latin typeface="Courier" pitchFamily="2" charset="0"/>
              </a:rPr>
              <a:t> </a:t>
            </a:r>
            <a:r>
              <a:rPr lang="en-US" sz="3600" i="1" dirty="0"/>
              <a:t>versus</a:t>
            </a:r>
            <a:r>
              <a:rPr lang="en-US" sz="3600" dirty="0"/>
              <a:t> </a:t>
            </a:r>
            <a:r>
              <a:rPr lang="en-US" sz="3600" dirty="0">
                <a:latin typeface="Courier" pitchFamily="2" charset="0"/>
              </a:rPr>
              <a:t>#pragma once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29D22C-D063-F948-A5A1-5654EE838E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535546" y="1232300"/>
            <a:ext cx="436254" cy="330238"/>
          </a:xfrm>
          <a:prstGeom prst="ellipse">
            <a:avLst/>
          </a:prstGeom>
          <a:solidFill>
            <a:schemeClr val="bg1">
              <a:alpha val="7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>
            <a:normAutofit fontScale="85000" lnSpcReduction="10000"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fld id="{4CB303EE-96AC-6B48-B3D9-60FCDE71DF64}" type="slidenum">
              <a:rPr lang="en-US" sz="1100">
                <a:solidFill>
                  <a:schemeClr val="tx1"/>
                </a:solidFill>
              </a:rPr>
              <a:pPr algn="ctr">
                <a:lnSpc>
                  <a:spcPct val="90000"/>
                </a:lnSpc>
                <a:spcAft>
                  <a:spcPts val="600"/>
                </a:spcAft>
              </a:pPr>
              <a:t>23</a:t>
            </a:fld>
            <a:endParaRPr lang="en-US" sz="1100" dirty="0">
              <a:solidFill>
                <a:schemeClr val="tx1"/>
              </a:solidFill>
            </a:endParaRP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0E3A342-4D61-4E3F-AF90-1AB42AEB96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87051" y="3337139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AFDC9D-36C6-D148-8355-6BFBC7CFCF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516" y="3417573"/>
            <a:ext cx="4593021" cy="2619839"/>
          </a:xfrm>
        </p:spPr>
        <p:txBody>
          <a:bodyPr anchor="ctr">
            <a:normAutofit fontScale="92500" lnSpcReduction="10000"/>
          </a:bodyPr>
          <a:lstStyle/>
          <a:p>
            <a:r>
              <a:rPr lang="en-US" sz="1600" dirty="0">
                <a:latin typeface="Courier" pitchFamily="2" charset="0"/>
              </a:rPr>
              <a:t>#</a:t>
            </a:r>
            <a:r>
              <a:rPr lang="en-US" sz="1600" dirty="0" err="1">
                <a:latin typeface="Courier" pitchFamily="2" charset="0"/>
              </a:rPr>
              <a:t>ifndef</a:t>
            </a:r>
            <a:r>
              <a:rPr lang="en-US" sz="1600" dirty="0">
                <a:latin typeface="Courier" pitchFamily="2" charset="0"/>
              </a:rPr>
              <a:t> </a:t>
            </a:r>
            <a:r>
              <a:rPr lang="en-US" sz="1600" dirty="0"/>
              <a:t>checks a macro and will always work.</a:t>
            </a:r>
          </a:p>
          <a:p>
            <a:r>
              <a:rPr lang="en-US" sz="1600" dirty="0">
                <a:latin typeface="Courier" pitchFamily="2" charset="0"/>
              </a:rPr>
              <a:t>#pragma once </a:t>
            </a:r>
            <a:r>
              <a:rPr lang="en-US" sz="1600" dirty="0"/>
              <a:t>is a compiler directive, is an extension, and may not always work.</a:t>
            </a:r>
          </a:p>
          <a:p>
            <a:pPr lvl="1"/>
            <a:r>
              <a:rPr lang="en-US" sz="1600" dirty="0"/>
              <a:t>But it does work on all modern compilers.</a:t>
            </a:r>
          </a:p>
          <a:p>
            <a:pPr lvl="1"/>
            <a:endParaRPr lang="en-US" sz="1600" dirty="0"/>
          </a:p>
          <a:p>
            <a:r>
              <a:rPr lang="en-US" sz="1600" dirty="0">
                <a:latin typeface="Courier" pitchFamily="2" charset="0"/>
              </a:rPr>
              <a:t>#pragma once </a:t>
            </a:r>
            <a:r>
              <a:rPr lang="en-US" sz="1600" dirty="0"/>
              <a:t>is cleaner.</a:t>
            </a:r>
          </a:p>
          <a:p>
            <a:r>
              <a:rPr lang="en-US" sz="1600" dirty="0">
                <a:latin typeface="Courier" pitchFamily="2" charset="0"/>
              </a:rPr>
              <a:t>#</a:t>
            </a:r>
            <a:r>
              <a:rPr lang="en-US" sz="1600" dirty="0" err="1">
                <a:latin typeface="Courier" pitchFamily="2" charset="0"/>
              </a:rPr>
              <a:t>ifndef</a:t>
            </a:r>
            <a:r>
              <a:rPr lang="en-US" sz="1600" dirty="0">
                <a:latin typeface="Courier" pitchFamily="2" charset="0"/>
              </a:rPr>
              <a:t> </a:t>
            </a:r>
            <a:r>
              <a:rPr lang="en-US" sz="1600" dirty="0"/>
              <a:t>is more portable.</a:t>
            </a:r>
          </a:p>
          <a:p>
            <a:endParaRPr lang="en-US" sz="1600" dirty="0"/>
          </a:p>
          <a:p>
            <a:r>
              <a:rPr lang="en-US" sz="1600" dirty="0"/>
              <a:t>Be consistent: use one, or the other!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6C3062-CB61-F14E-8FA9-1C21A992FE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68821" y="6506589"/>
            <a:ext cx="2564524" cy="274692"/>
          </a:xfrm>
        </p:spPr>
        <p:txBody>
          <a:bodyPr>
            <a:normAutofit/>
          </a:bodyPr>
          <a:lstStyle/>
          <a:p>
            <a:pPr algn="ctr">
              <a:spcAft>
                <a:spcPts val="600"/>
              </a:spcAft>
            </a:pPr>
            <a:fld id="{6504A36E-82C3-4E40-B0AC-49FB7626664F}" type="datetime3">
              <a:rPr lang="en-US" sz="1000" smtClean="0">
                <a:solidFill>
                  <a:schemeClr val="tx1"/>
                </a:solidFill>
              </a:rPr>
              <a:t>18 January 2023</a:t>
            </a:fld>
            <a:endParaRPr lang="en-US" sz="1000">
              <a:solidFill>
                <a:schemeClr val="tx1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4DA472-BA94-2746-A67C-7784D32E84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16573" y="6144611"/>
            <a:ext cx="3069020" cy="36197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1000">
                <a:solidFill>
                  <a:schemeClr val="tx1"/>
                </a:solidFill>
              </a:rPr>
              <a:t>© 2023 Darrell Long</a:t>
            </a:r>
          </a:p>
        </p:txBody>
      </p:sp>
    </p:spTree>
    <p:extLst>
      <p:ext uri="{BB962C8B-B14F-4D97-AF65-F5344CB8AC3E}">
        <p14:creationId xmlns:p14="http://schemas.microsoft.com/office/powerpoint/2010/main" val="17231045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B336162-B533-4EFE-8BB3-8EBB4A5E32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314384" cy="6858000"/>
          </a:xfrm>
          <a:prstGeom prst="rect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756B33-B21C-8743-81D2-052DFC5F3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5286" y="2112121"/>
            <a:ext cx="3200400" cy="1821216"/>
          </a:xfrm>
          <a:solidFill>
            <a:srgbClr val="FFFFFF"/>
          </a:solidFill>
          <a:ln w="25400" cap="sq">
            <a:solidFill>
              <a:srgbClr val="404040"/>
            </a:solidFill>
            <a:miter lim="800000"/>
          </a:ln>
        </p:spPr>
        <p:txBody>
          <a:bodyPr>
            <a:normAutofit/>
          </a:bodyPr>
          <a:lstStyle/>
          <a:p>
            <a:pPr algn="ctr"/>
            <a:r>
              <a:rPr lang="en-US" sz="3200" dirty="0">
                <a:solidFill>
                  <a:srgbClr val="262626"/>
                </a:solidFill>
                <a:latin typeface="+mn-lt"/>
              </a:rPr>
              <a:t>Some Standard Header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5ED8D6-7A15-3E4D-9A5D-3DE8F26673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49182" y="342900"/>
            <a:ext cx="5408696" cy="5712460"/>
          </a:xfrm>
        </p:spPr>
        <p:txBody>
          <a:bodyPr anchor="ctr">
            <a:normAutofit/>
          </a:bodyPr>
          <a:lstStyle/>
          <a:p>
            <a:r>
              <a:rPr lang="en-US" sz="2400" dirty="0" err="1">
                <a:latin typeface="Courier" pitchFamily="2" charset="0"/>
              </a:rPr>
              <a:t>stdio.h</a:t>
            </a:r>
            <a:r>
              <a:rPr lang="en-US" sz="2400" dirty="0"/>
              <a:t> for input/output.</a:t>
            </a:r>
          </a:p>
          <a:p>
            <a:r>
              <a:rPr lang="en-US" sz="2400" dirty="0" err="1">
                <a:latin typeface="Courier" pitchFamily="2" charset="0"/>
              </a:rPr>
              <a:t>inttypes.h</a:t>
            </a:r>
            <a:r>
              <a:rPr lang="en-US" sz="2400" dirty="0"/>
              <a:t> for fixed width integer types.</a:t>
            </a:r>
          </a:p>
          <a:p>
            <a:r>
              <a:rPr lang="en-US" sz="2400" dirty="0" err="1">
                <a:latin typeface="Courier" pitchFamily="2" charset="0"/>
              </a:rPr>
              <a:t>time.h</a:t>
            </a:r>
            <a:r>
              <a:rPr lang="en-US" sz="2400" dirty="0"/>
              <a:t> for date/time utilities.</a:t>
            </a:r>
          </a:p>
          <a:p>
            <a:r>
              <a:rPr lang="en-US" sz="2400" dirty="0" err="1">
                <a:latin typeface="Courier" pitchFamily="2" charset="0"/>
              </a:rPr>
              <a:t>stdbool.h</a:t>
            </a:r>
            <a:r>
              <a:rPr lang="en-US" sz="2400" dirty="0"/>
              <a:t> for </a:t>
            </a:r>
            <a:r>
              <a:rPr lang="en-US" sz="2400" dirty="0" err="1"/>
              <a:t>boolean</a:t>
            </a:r>
            <a:r>
              <a:rPr lang="en-US" sz="2400" dirty="0"/>
              <a:t> types.</a:t>
            </a:r>
          </a:p>
          <a:p>
            <a:r>
              <a:rPr lang="en-US" sz="2400" dirty="0" err="1">
                <a:latin typeface="Courier" pitchFamily="2" charset="0"/>
              </a:rPr>
              <a:t>ctype.h</a:t>
            </a:r>
            <a:r>
              <a:rPr lang="en-US" sz="2400" dirty="0"/>
              <a:t> for functions to determine the type contained in character data.</a:t>
            </a:r>
          </a:p>
          <a:p>
            <a:r>
              <a:rPr lang="en-US" sz="2400" dirty="0" err="1">
                <a:latin typeface="Courier" pitchFamily="2" charset="0"/>
              </a:rPr>
              <a:t>math.h</a:t>
            </a:r>
            <a:r>
              <a:rPr lang="en-US" sz="2400" dirty="0"/>
              <a:t> common mathematical functions.</a:t>
            </a:r>
          </a:p>
          <a:p>
            <a:endParaRPr lang="en-US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7BB2DB-E550-9447-A195-0B69EA19A8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37A60-C4FD-BD46-BC08-BA4A83653407}" type="datetime3">
              <a:rPr lang="en-US" smtClean="0"/>
              <a:t>18 January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B32DE7-6698-4F48-9DC8-5934729065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BCFD6A-F9FA-A84F-86E9-96B325014E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303EE-96AC-6B48-B3D9-60FCDE71DF6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87364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FD5848-6BB2-8C4D-81F0-0DE97BCEA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 dirty="0">
                <a:solidFill>
                  <a:schemeClr val="accent1"/>
                </a:solidFill>
                <a:latin typeface="Courier" pitchFamily="2" charset="0"/>
              </a:rPr>
              <a:t>extern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080656-22FF-9E4A-A6A2-EA560C99A3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r>
              <a:rPr lang="en-US" sz="2400" dirty="0"/>
              <a:t>Extends the visibility of variables and functions such that they can be called by any program file, provided that the declaration is known.</a:t>
            </a:r>
          </a:p>
          <a:p>
            <a:r>
              <a:rPr lang="en-US" sz="2400" dirty="0"/>
              <a:t>Functions in </a:t>
            </a:r>
            <a:r>
              <a:rPr lang="en-US" sz="2400" b="1" dirty="0"/>
              <a:t>C</a:t>
            </a:r>
            <a:r>
              <a:rPr lang="en-US" sz="2400" dirty="0"/>
              <a:t> are implicitly prepended by </a:t>
            </a:r>
            <a:r>
              <a:rPr lang="en-US" sz="2400" dirty="0">
                <a:latin typeface="Courier" pitchFamily="2" charset="0"/>
              </a:rPr>
              <a:t>extern</a:t>
            </a:r>
            <a:r>
              <a:rPr lang="en-US" sz="2400" dirty="0"/>
              <a:t>.</a:t>
            </a:r>
          </a:p>
          <a:p>
            <a:r>
              <a:rPr lang="en-US" sz="2400" dirty="0"/>
              <a:t>Typically used for global variables.</a:t>
            </a:r>
          </a:p>
          <a:p>
            <a:r>
              <a:rPr lang="en-US" sz="2400" dirty="0">
                <a:latin typeface="Courier" pitchFamily="2" charset="0"/>
              </a:rPr>
              <a:t>extern</a:t>
            </a:r>
            <a:r>
              <a:rPr lang="en-US" sz="2400" dirty="0"/>
              <a:t> variables are declared outside of functions.</a:t>
            </a:r>
            <a:endParaRPr lang="en-US" sz="2400" dirty="0">
              <a:latin typeface="Courier" pitchFamily="2" charset="0"/>
            </a:endParaRPr>
          </a:p>
          <a:p>
            <a:r>
              <a:rPr lang="en-US" sz="2400" dirty="0"/>
              <a:t>Available until end of the execution of the program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6348AA-74F8-E141-BA55-338D8B3F73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6369EB-5DE3-A34B-A475-E365B75B5F6A}" type="datetime3">
              <a:rPr lang="en-US" smtClean="0"/>
              <a:t>18 January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4733F1-7145-784E-B77B-A55AE3E4D7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C530BF-19E6-3E4A-A9B8-AB0DF4AB5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303EE-96AC-6B48-B3D9-60FCDE71DF6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24533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1707FC24-6981-43D9-B525-C7832BA22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11449"/>
            <a:ext cx="4332307" cy="617955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671F77-D3A7-894D-A7B0-FD0AC8CC39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950" y="742951"/>
            <a:ext cx="3476625" cy="49625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An </a:t>
            </a:r>
            <a:r>
              <a:rPr lang="en-US" sz="4800" kern="1200" dirty="0">
                <a:solidFill>
                  <a:srgbClr val="FFFFFF"/>
                </a:solidFill>
                <a:latin typeface="Courier" pitchFamily="2" charset="0"/>
              </a:rPr>
              <a:t>extern</a:t>
            </a:r>
            <a: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counter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7D25C3-31A0-2E40-B254-18E19C4DD42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252758" y="415738"/>
            <a:ext cx="6353735" cy="36004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5CA9571-B30C-204E-8D22-B3820CF29A8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252759" y="4134031"/>
            <a:ext cx="6353734" cy="2236514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0442144-8A72-9845-962A-50BC9BF6FA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AD4DD-2DBF-B140-AF0F-6091AC0FCFF8}" type="datetime3">
              <a:rPr lang="en-US" smtClean="0"/>
              <a:t>18 January 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FF454C-3A2F-0845-8244-7D1983B2E8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4B807B-44DF-6C42-95CE-3903C73F8A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303EE-96AC-6B48-B3D9-60FCDE71DF6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9671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71515D-62D8-7142-AFC6-3D11C8FA0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>
                <a:solidFill>
                  <a:schemeClr val="accent1"/>
                </a:solidFill>
                <a:latin typeface="Courier" pitchFamily="2" charset="0"/>
              </a:rPr>
              <a:t>static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C2D32E-6BDF-9142-A69E-2748C5E30D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r>
              <a:rPr lang="en-US" sz="2400" dirty="0"/>
              <a:t>Can be declared inside and outside a function.</a:t>
            </a:r>
          </a:p>
          <a:p>
            <a:r>
              <a:rPr lang="en-US" sz="2400" dirty="0"/>
              <a:t>Declared inside a function if the value of the variable needs to </a:t>
            </a:r>
            <a:r>
              <a:rPr lang="en-US" sz="2400" i="1" dirty="0"/>
              <a:t>persist</a:t>
            </a:r>
            <a:r>
              <a:rPr lang="en-US" sz="2400" dirty="0"/>
              <a:t> across function calls.</a:t>
            </a:r>
          </a:p>
          <a:p>
            <a:r>
              <a:rPr lang="en-US" sz="2400" dirty="0"/>
              <a:t>Declared outside a function if the value of the variable needs to accessed by multiple functions but </a:t>
            </a:r>
            <a:r>
              <a:rPr lang="en-US" sz="2400" i="1" dirty="0"/>
              <a:t>only exists within the scope of the file in which it is declared</a:t>
            </a:r>
            <a:r>
              <a:rPr lang="en-US" sz="2400" dirty="0"/>
              <a:t>.</a:t>
            </a:r>
          </a:p>
          <a:p>
            <a:r>
              <a:rPr lang="en-US" sz="2400" dirty="0"/>
              <a:t>Available until program finishes execution.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B1BE03-24DF-8147-9075-9A2B8FBCD1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3A658-07E0-7143-B956-FBF7260ACF12}" type="datetime3">
              <a:rPr lang="en-US" smtClean="0"/>
              <a:t>18 January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FFBACC-044F-B749-AB7E-F31C43B026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6A00C1-33F2-AB4B-8C96-A625E41BE6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303EE-96AC-6B48-B3D9-60FCDE71DF64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98996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6">
            <a:extLst>
              <a:ext uri="{FF2B5EF4-FFF2-40B4-BE49-F238E27FC236}">
                <a16:creationId xmlns:a16="http://schemas.microsoft.com/office/drawing/2014/main" id="{3B47FC9C-2ED3-4100-A4EF-E8CDFEE106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 descr="A picture containing text&#10;&#10;Description automatically generated">
            <a:extLst>
              <a:ext uri="{FF2B5EF4-FFF2-40B4-BE49-F238E27FC236}">
                <a16:creationId xmlns:a16="http://schemas.microsoft.com/office/drawing/2014/main" id="{0ED358D3-8A45-3A47-8647-2D8A60E86D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8300" y="555625"/>
            <a:ext cx="3105150" cy="4629150"/>
          </a:xfrm>
          <a:prstGeom prst="rect">
            <a:avLst/>
          </a:prstGeom>
        </p:spPr>
      </p:pic>
      <p:pic>
        <p:nvPicPr>
          <p:cNvPr id="8" name="Content Placeholder 7" descr="Text&#10;&#10;Description automatically generated">
            <a:extLst>
              <a:ext uri="{FF2B5EF4-FFF2-40B4-BE49-F238E27FC236}">
                <a16:creationId xmlns:a16="http://schemas.microsoft.com/office/drawing/2014/main" id="{40326DCD-5CB5-8745-A6B4-45AF60638D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3775" y="555625"/>
            <a:ext cx="5748338" cy="46291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F4ED40-6B03-C149-B297-E662497A35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358141"/>
            <a:ext cx="10515600" cy="94266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Utility Functions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CDCC50-D5D3-054F-B9ED-6FD83AE44D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E38703C0-9BCD-E746-8EA8-54279CB619B5}" type="datetime3">
              <a:rPr lang="en-US" smtClean="0"/>
              <a:t>18 January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91411F-78FD-824D-A48D-EA21EA0433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© 2023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5D827F-864D-7C45-8820-677FDEAF3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4CB303EE-96AC-6B48-B3D9-60FCDE71DF64}" type="slidenum">
              <a:rPr lang="en-US"/>
              <a:pPr>
                <a:spcAft>
                  <a:spcPts val="600"/>
                </a:spcAft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1274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8A740BC-A0AA-45E0-B899-2AE9C6FE1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13121" y="-2"/>
            <a:ext cx="6278879" cy="6858002"/>
          </a:xfrm>
          <a:custGeom>
            <a:avLst/>
            <a:gdLst>
              <a:gd name="connsiteX0" fmla="*/ 45572 w 6278879"/>
              <a:gd name="connsiteY0" fmla="*/ 0 h 6858002"/>
              <a:gd name="connsiteX1" fmla="*/ 6278879 w 6278879"/>
              <a:gd name="connsiteY1" fmla="*/ 0 h 6858002"/>
              <a:gd name="connsiteX2" fmla="*/ 6278879 w 6278879"/>
              <a:gd name="connsiteY2" fmla="*/ 6858002 h 6858002"/>
              <a:gd name="connsiteX3" fmla="*/ 3292308 w 6278879"/>
              <a:gd name="connsiteY3" fmla="*/ 6858002 h 6858002"/>
              <a:gd name="connsiteX4" fmla="*/ 3181526 w 6278879"/>
              <a:gd name="connsiteY4" fmla="*/ 6786982 h 6858002"/>
              <a:gd name="connsiteX5" fmla="*/ 0 w 6278879"/>
              <a:gd name="connsiteY5" fmla="*/ 803254 h 6858002"/>
              <a:gd name="connsiteX6" fmla="*/ 37255 w 6278879"/>
              <a:gd name="connsiteY6" fmla="*/ 65447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78879" h="6858002">
                <a:moveTo>
                  <a:pt x="45572" y="0"/>
                </a:moveTo>
                <a:lnTo>
                  <a:pt x="6278879" y="0"/>
                </a:lnTo>
                <a:lnTo>
                  <a:pt x="6278879" y="6858002"/>
                </a:lnTo>
                <a:lnTo>
                  <a:pt x="3292308" y="6858002"/>
                </a:lnTo>
                <a:lnTo>
                  <a:pt x="3181526" y="6786982"/>
                </a:lnTo>
                <a:cubicBezTo>
                  <a:pt x="1262021" y="5490191"/>
                  <a:pt x="0" y="3294103"/>
                  <a:pt x="0" y="803254"/>
                </a:cubicBezTo>
                <a:cubicBezTo>
                  <a:pt x="0" y="554169"/>
                  <a:pt x="12620" y="308032"/>
                  <a:pt x="37255" y="65447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B29F50-7FA6-A94F-8D1B-763139617E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9013052" cy="1623312"/>
          </a:xfrm>
        </p:spPr>
        <p:txBody>
          <a:bodyPr anchor="b">
            <a:normAutofit/>
          </a:bodyPr>
          <a:lstStyle/>
          <a:p>
            <a:r>
              <a:rPr lang="en-US" sz="4000" dirty="0"/>
              <a:t>Recursion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874EF51-C858-4BB9-97C3-D17755787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63661" y="2316480"/>
            <a:ext cx="82296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23526C-BC60-034B-9DFF-1B14508716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320" y="2644518"/>
            <a:ext cx="9013052" cy="3327251"/>
          </a:xfrm>
        </p:spPr>
        <p:txBody>
          <a:bodyPr>
            <a:normAutofit/>
          </a:bodyPr>
          <a:lstStyle/>
          <a:p>
            <a:r>
              <a:rPr lang="en-US" sz="2000" dirty="0"/>
              <a:t>A function may call itself! We will discuss this in detail later.</a:t>
            </a:r>
          </a:p>
          <a:p>
            <a:r>
              <a:rPr lang="en-US" sz="2000" dirty="0"/>
              <a:t>Syntax of recursive functions: 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Recursive functions must always define exit conditions to prevent the function from being called an unbounded number of times.</a:t>
            </a:r>
          </a:p>
          <a:p>
            <a:r>
              <a:rPr lang="en-US" sz="2000" dirty="0"/>
              <a:t>Recursive code is more compact and may be easier to write and understand.</a:t>
            </a:r>
          </a:p>
        </p:txBody>
      </p:sp>
      <p:sp>
        <p:nvSpPr>
          <p:cNvPr id="6" name="Content Placeholder 8">
            <a:extLst>
              <a:ext uri="{FF2B5EF4-FFF2-40B4-BE49-F238E27FC236}">
                <a16:creationId xmlns:a16="http://schemas.microsoft.com/office/drawing/2014/main" id="{1E4C5DB0-0621-1248-9EC2-82878C4AB92B}"/>
              </a:ext>
            </a:extLst>
          </p:cNvPr>
          <p:cNvSpPr txBox="1">
            <a:spLocks/>
          </p:cNvSpPr>
          <p:nvPr/>
        </p:nvSpPr>
        <p:spPr>
          <a:xfrm>
            <a:off x="1405782" y="3428999"/>
            <a:ext cx="7919689" cy="1126672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void</a:t>
            </a:r>
            <a:r>
              <a:rPr lang="en-US" sz="2000" dirty="0">
                <a:solidFill>
                  <a:schemeClr val="accent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2000" dirty="0" err="1">
                <a:solidFill>
                  <a:schemeClr val="accent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function_name</a:t>
            </a:r>
            <a:r>
              <a:rPr lang="en-US" sz="2000" dirty="0">
                <a:solidFill>
                  <a:schemeClr val="accent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</a:t>
            </a:r>
            <a:r>
              <a:rPr lang="en-US" sz="2000" dirty="0" err="1">
                <a:solidFill>
                  <a:schemeClr val="accent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function_name</a:t>
            </a:r>
            <a:r>
              <a:rPr lang="en-US" sz="2000" dirty="0">
                <a:solidFill>
                  <a:schemeClr val="accent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(); </a:t>
            </a:r>
            <a:r>
              <a:rPr lang="en-US" sz="2000" dirty="0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 function calls itself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F130D7-6421-814B-83A0-59ABBAFD07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8F96B-3314-B445-BFFA-9DD87CAAC78A}" type="datetime3">
              <a:rPr lang="en-US" smtClean="0"/>
              <a:t>18 January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22E9D8-44F4-304F-ACCA-2AB373D32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Darrell Long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EE8415-908E-D24A-8F72-8A56D1DAB4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303EE-96AC-6B48-B3D9-60FCDE71DF64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1615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B5BB8E-C0DE-1E48-B62A-A35BF4F349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 dirty="0">
                <a:solidFill>
                  <a:schemeClr val="accent1"/>
                </a:solidFill>
              </a:rPr>
              <a:t>How is it different?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E59C3D-B80A-0249-9E7D-F4E130D360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r>
              <a:rPr lang="en-US" sz="2200" dirty="0"/>
              <a:t>In mathematics, a function </a:t>
            </a:r>
            <a:r>
              <a:rPr lang="en-US" sz="2200" i="1" dirty="0"/>
              <a:t>f</a:t>
            </a:r>
            <a:r>
              <a:rPr lang="en-US" sz="2200" dirty="0"/>
              <a:t> maps an element of a set called the </a:t>
            </a:r>
            <a:r>
              <a:rPr lang="en-US" sz="2200" i="1" dirty="0"/>
              <a:t>domain</a:t>
            </a:r>
            <a:r>
              <a:rPr lang="en-US" sz="2200" dirty="0"/>
              <a:t> onto a set called the </a:t>
            </a:r>
            <a:r>
              <a:rPr lang="en-US" sz="2200" i="1" dirty="0"/>
              <a:t>range</a:t>
            </a:r>
            <a:r>
              <a:rPr lang="en-US" sz="2200" dirty="0"/>
              <a:t>. </a:t>
            </a:r>
          </a:p>
          <a:p>
            <a:r>
              <a:rPr lang="en-US" sz="2200" dirty="0"/>
              <a:t>There are many ways to define a function: in terms of sets, relations, … </a:t>
            </a:r>
          </a:p>
          <a:p>
            <a:pPr lvl="1"/>
            <a:r>
              <a:rPr lang="en-US" sz="2200" dirty="0"/>
              <a:t>You should have learned about these in CSE 16 (Discrete Mathematics).</a:t>
            </a:r>
          </a:p>
          <a:p>
            <a:endParaRPr lang="en-US" sz="2200" dirty="0"/>
          </a:p>
          <a:p>
            <a:r>
              <a:rPr lang="en-US" sz="2200" dirty="0"/>
              <a:t>In </a:t>
            </a:r>
            <a:r>
              <a:rPr lang="en-US" sz="2200" b="1" dirty="0"/>
              <a:t>C</a:t>
            </a:r>
            <a:r>
              <a:rPr lang="en-US" sz="2200" dirty="0"/>
              <a:t>, we call function what in other languages might be called procedure or subroutine.</a:t>
            </a:r>
          </a:p>
          <a:p>
            <a:pPr lvl="1"/>
            <a:r>
              <a:rPr lang="en-US" sz="1800" dirty="0"/>
              <a:t>Typically, a language will call it a </a:t>
            </a:r>
            <a:r>
              <a:rPr lang="en-US" sz="1800" i="1" dirty="0"/>
              <a:t>function</a:t>
            </a:r>
            <a:r>
              <a:rPr lang="en-US" sz="1800" dirty="0"/>
              <a:t> if it returns a value, and </a:t>
            </a:r>
            <a:r>
              <a:rPr lang="en-US" sz="1800" i="1" dirty="0"/>
              <a:t>procedure</a:t>
            </a:r>
            <a:r>
              <a:rPr lang="en-US" sz="1800" dirty="0"/>
              <a:t> or </a:t>
            </a:r>
            <a:r>
              <a:rPr lang="en-US" sz="1800" i="1" dirty="0"/>
              <a:t>subroutine</a:t>
            </a:r>
            <a:r>
              <a:rPr lang="en-US" sz="1800" dirty="0"/>
              <a:t> if it does not.</a:t>
            </a:r>
          </a:p>
          <a:p>
            <a:pPr lvl="1"/>
            <a:r>
              <a:rPr lang="en-US" sz="1800" dirty="0"/>
              <a:t>In </a:t>
            </a:r>
            <a:r>
              <a:rPr lang="en-US" sz="1800" b="1" dirty="0"/>
              <a:t>C</a:t>
            </a:r>
            <a:r>
              <a:rPr lang="en-US" sz="1800" dirty="0"/>
              <a:t>, a function that returns </a:t>
            </a:r>
            <a:r>
              <a:rPr lang="en-US" sz="1800" dirty="0">
                <a:latin typeface="Courier" pitchFamily="2" charset="0"/>
              </a:rPr>
              <a:t>void</a:t>
            </a:r>
            <a:r>
              <a:rPr lang="en-US" sz="1800" dirty="0"/>
              <a:t> (nothing) fills the role of subroutine.</a:t>
            </a:r>
          </a:p>
          <a:p>
            <a:pPr lvl="1"/>
            <a:r>
              <a:rPr lang="en-US" sz="1800" i="1" dirty="0"/>
              <a:t>Do not </a:t>
            </a:r>
            <a:r>
              <a:rPr lang="en-US" sz="1800" dirty="0"/>
              <a:t>call it a </a:t>
            </a:r>
            <a:r>
              <a:rPr lang="en-US" sz="1800" i="1" dirty="0"/>
              <a:t>method.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1D1C6E-BC4E-4D40-B4CC-A18E70480F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EEA6E-C826-7645-B4E5-C3D49B3FAEBF}" type="datetime3">
              <a:rPr lang="en-US" smtClean="0"/>
              <a:t>18 January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524C47-DB9D-F941-9839-3120F7A1E7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B329D8-4196-FB41-A30A-ADEBBFAE05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303EE-96AC-6B48-B3D9-60FCDE71DF6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3727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1">
            <a:extLst>
              <a:ext uri="{FF2B5EF4-FFF2-40B4-BE49-F238E27FC236}">
                <a16:creationId xmlns:a16="http://schemas.microsoft.com/office/drawing/2014/main" id="{C7FA33FF-088D-4F16-95A2-2C64D353DE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3">
            <a:extLst>
              <a:ext uri="{FF2B5EF4-FFF2-40B4-BE49-F238E27FC236}">
                <a16:creationId xmlns:a16="http://schemas.microsoft.com/office/drawing/2014/main" id="{A376EFB1-01CF-419F-ABF1-2AF02BBFC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6464595" cy="6858000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FF9DEA15-78BD-4750-AA18-B9F28A6D5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546337" cy="6858000"/>
          </a:xfrm>
          <a:custGeom>
            <a:avLst/>
            <a:gdLst>
              <a:gd name="connsiteX0" fmla="*/ 0 w 4319042"/>
              <a:gd name="connsiteY0" fmla="*/ 0 h 6858000"/>
              <a:gd name="connsiteX1" fmla="*/ 1142888 w 4319042"/>
              <a:gd name="connsiteY1" fmla="*/ 0 h 6858000"/>
              <a:gd name="connsiteX2" fmla="*/ 4319042 w 4319042"/>
              <a:gd name="connsiteY2" fmla="*/ 6858000 h 6858000"/>
              <a:gd name="connsiteX3" fmla="*/ 0 w 43190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9042" h="6858000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3F0459-45EF-E542-9314-65903F9A03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640263"/>
            <a:ext cx="5157216" cy="1344975"/>
          </a:xfrm>
        </p:spPr>
        <p:txBody>
          <a:bodyPr>
            <a:normAutofit/>
          </a:bodyPr>
          <a:lstStyle/>
          <a:p>
            <a:r>
              <a:rPr lang="en-US" sz="4000"/>
              <a:t>Factoring (naïvely)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11">
                <a:extLst>
                  <a:ext uri="{FF2B5EF4-FFF2-40B4-BE49-F238E27FC236}">
                    <a16:creationId xmlns:a16="http://schemas.microsoft.com/office/drawing/2014/main" id="{1C2FDF8D-F57D-4958-855C-5DD4FC7C43B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04672" y="2121763"/>
                <a:ext cx="5157216" cy="2240687"/>
              </a:xfrm>
            </p:spPr>
            <p:txBody>
              <a:bodyPr>
                <a:normAutofit/>
              </a:bodyPr>
              <a:lstStyle/>
              <a:p>
                <a:r>
                  <a:rPr lang="en-US" sz="2000" dirty="0"/>
                  <a:t>Print the unique factorization of a positive </a:t>
                </a:r>
                <a:r>
                  <a:rPr lang="en-US" sz="2000" dirty="0">
                    <a:latin typeface="Courier" pitchFamily="2" charset="0"/>
                  </a:rPr>
                  <a:t>int</a:t>
                </a:r>
                <a:r>
                  <a:rPr lang="en-US" sz="2000" dirty="0"/>
                  <a:t> if it exists.</a:t>
                </a:r>
              </a:p>
              <a:p>
                <a:r>
                  <a:rPr lang="en-US" sz="2000" dirty="0"/>
                  <a:t>If </a:t>
                </a:r>
                <a14:m>
                  <m:oMath xmlns:m="http://schemas.openxmlformats.org/officeDocument/2006/math">
                    <m:r>
                      <a:rPr lang="en-US" sz="2000" b="0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000" dirty="0"/>
                  <a:t> is a factor of </a:t>
                </a:r>
                <a14:m>
                  <m:oMath xmlns:m="http://schemas.openxmlformats.org/officeDocument/2006/math">
                    <m:r>
                      <a:rPr lang="en-US" sz="2000" b="0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000" dirty="0"/>
                  <a:t> (evenly divides it) then print </a:t>
                </a:r>
                <a14:m>
                  <m:oMath xmlns:m="http://schemas.openxmlformats.org/officeDocument/2006/math">
                    <m:r>
                      <a:rPr lang="en-US" sz="2000" b="0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000" dirty="0"/>
                  <a:t> and try again with </a:t>
                </a:r>
                <a14:m>
                  <m:oMath xmlns:m="http://schemas.openxmlformats.org/officeDocument/2006/math">
                    <m:f>
                      <m:fPr>
                        <m:type m:val="skw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𝑘</m:t>
                        </m:r>
                      </m:den>
                    </m:f>
                  </m:oMath>
                </a14:m>
                <a:r>
                  <a:rPr lang="en-US" sz="2000" dirty="0"/>
                  <a:t>.</a:t>
                </a:r>
              </a:p>
              <a:p>
                <a:r>
                  <a:rPr lang="en-US" sz="2000" dirty="0"/>
                  <a:t>If </a:t>
                </a:r>
                <a14:m>
                  <m:oMath xmlns:m="http://schemas.openxmlformats.org/officeDocument/2006/math">
                    <m:r>
                      <a:rPr lang="en-US" sz="2000" b="0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000" dirty="0"/>
                  <a:t> is not a factor of </a:t>
                </a:r>
                <a14:m>
                  <m:oMath xmlns:m="http://schemas.openxmlformats.org/officeDocument/2006/math">
                    <m:r>
                      <a:rPr lang="en-US" sz="2000" b="0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000" dirty="0"/>
                  <a:t>, then try </a:t>
                </a:r>
                <a14:m>
                  <m:oMath xmlns:m="http://schemas.openxmlformats.org/officeDocument/2006/math">
                    <m:r>
                      <a:rPr lang="en-US" sz="2000" b="0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000" b="0" i="1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sz="2000" dirty="0"/>
                  <a:t>.</a:t>
                </a:r>
              </a:p>
              <a:p>
                <a:r>
                  <a:rPr lang="en-US" sz="2000" dirty="0"/>
                  <a:t>Do this until </a:t>
                </a:r>
                <a14:m>
                  <m:oMath xmlns:m="http://schemas.openxmlformats.org/officeDocument/2006/math">
                    <m:r>
                      <a:rPr lang="en-US" sz="2000" b="0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000" b="0" i="1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2000" b="0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000" dirty="0"/>
                  <a:t>.</a:t>
                </a:r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12" name="Content Placeholder 11">
                <a:extLst>
                  <a:ext uri="{FF2B5EF4-FFF2-40B4-BE49-F238E27FC236}">
                    <a16:creationId xmlns:a16="http://schemas.microsoft.com/office/drawing/2014/main" id="{1C2FDF8D-F57D-4958-855C-5DD4FC7C43B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04672" y="2121763"/>
                <a:ext cx="5157216" cy="2240687"/>
              </a:xfrm>
              <a:blipFill>
                <a:blip r:embed="rId2"/>
                <a:stretch>
                  <a:fillRect l="-983" t="-3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Content Placeholder 7" descr="Text&#10;&#10;Description automatically generated">
            <a:extLst>
              <a:ext uri="{FF2B5EF4-FFF2-40B4-BE49-F238E27FC236}">
                <a16:creationId xmlns:a16="http://schemas.microsoft.com/office/drawing/2014/main" id="{E6AA058C-5B0E-2F4B-9D04-1282E2642F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0642" y="484632"/>
            <a:ext cx="4514963" cy="5733287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FFB0C2-E4A3-A341-A3B2-7A64558A1C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41248" y="6356350"/>
            <a:ext cx="4114800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>
                <a:solidFill>
                  <a:schemeClr val="tx1">
                    <a:alpha val="80000"/>
                  </a:schemeClr>
                </a:solidFill>
              </a:rPr>
              <a:t>© 2023 Darrell Long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EEFD3A-FF39-1347-8728-D4B160D56CB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75292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CF6C6047-8FD0-444B-844D-6F9C54E8A915}" type="datetime3">
              <a:rPr lang="en-US" smtClean="0">
                <a:solidFill>
                  <a:schemeClr val="bg1">
                    <a:alpha val="80000"/>
                  </a:schemeClr>
                </a:solidFill>
              </a:rPr>
              <a:t>18 January 2023</a:t>
            </a:fld>
            <a:endParaRPr lang="en-US">
              <a:solidFill>
                <a:schemeClr val="bg1">
                  <a:alpha val="80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830265-99D9-6742-A44A-3CF1D8A91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60418" y="6356350"/>
            <a:ext cx="109642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CB303EE-96AC-6B48-B3D9-60FCDE71DF64}" type="slidenum">
              <a:rPr lang="en-US">
                <a:solidFill>
                  <a:schemeClr val="bg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30</a:t>
            </a:fld>
            <a:endParaRPr lang="en-US">
              <a:solidFill>
                <a:schemeClr val="bg1">
                  <a:alpha val="8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33632A-7B55-7A4C-9B38-49676646CF5A}"/>
              </a:ext>
            </a:extLst>
          </p:cNvPr>
          <p:cNvSpPr txBox="1"/>
          <p:nvPr/>
        </p:nvSpPr>
        <p:spPr>
          <a:xfrm>
            <a:off x="901112" y="4990068"/>
            <a:ext cx="4662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When is this the worst algorithm you might try?</a:t>
            </a:r>
          </a:p>
        </p:txBody>
      </p:sp>
    </p:spTree>
    <p:extLst>
      <p:ext uri="{BB962C8B-B14F-4D97-AF65-F5344CB8AC3E}">
        <p14:creationId xmlns:p14="http://schemas.microsoft.com/office/powerpoint/2010/main" val="24881335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3">
            <a:extLst>
              <a:ext uri="{FF2B5EF4-FFF2-40B4-BE49-F238E27FC236}">
                <a16:creationId xmlns:a16="http://schemas.microsoft.com/office/drawing/2014/main" id="{C7FA33FF-088D-4F16-95A2-2C64D353DE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376EFB1-01CF-419F-ABF1-2AF02BBFC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6464595" cy="6858000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F9DEA15-78BD-4750-AA18-B9F28A6D5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546337" cy="6858000"/>
          </a:xfrm>
          <a:custGeom>
            <a:avLst/>
            <a:gdLst>
              <a:gd name="connsiteX0" fmla="*/ 0 w 4319042"/>
              <a:gd name="connsiteY0" fmla="*/ 0 h 6858000"/>
              <a:gd name="connsiteX1" fmla="*/ 1142888 w 4319042"/>
              <a:gd name="connsiteY1" fmla="*/ 0 h 6858000"/>
              <a:gd name="connsiteX2" fmla="*/ 4319042 w 4319042"/>
              <a:gd name="connsiteY2" fmla="*/ 6858000 h 6858000"/>
              <a:gd name="connsiteX3" fmla="*/ 0 w 43190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9042" h="6858000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756B33-B21C-8743-81D2-052DFC5F3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640263"/>
            <a:ext cx="5157216" cy="1344975"/>
          </a:xfrm>
        </p:spPr>
        <p:txBody>
          <a:bodyPr>
            <a:normAutofit/>
          </a:bodyPr>
          <a:lstStyle/>
          <a:p>
            <a:r>
              <a:rPr lang="en-US" sz="4000">
                <a:latin typeface="Courier" pitchFamily="2" charset="0"/>
              </a:rPr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5ED8D6-7A15-3E4D-9A5D-3DE8F26673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2121763"/>
            <a:ext cx="5157216" cy="3773010"/>
          </a:xfrm>
        </p:spPr>
        <p:txBody>
          <a:bodyPr>
            <a:normAutofit/>
          </a:bodyPr>
          <a:lstStyle/>
          <a:p>
            <a:r>
              <a:rPr lang="en-US" sz="1400"/>
              <a:t>Functions provide the ease of running a sequence of code repeatedly.</a:t>
            </a:r>
          </a:p>
          <a:p>
            <a:r>
              <a:rPr lang="en-US" sz="1400"/>
              <a:t>Functions can return void, scalar values, pointers and structs (although it is advised to not go this route); they cannot return arrays.</a:t>
            </a:r>
          </a:p>
          <a:p>
            <a:r>
              <a:rPr lang="en-US" sz="1400"/>
              <a:t>For this class only use </a:t>
            </a:r>
            <a:r>
              <a:rPr lang="en-US" sz="1400" i="1"/>
              <a:t>Snake case </a:t>
            </a:r>
            <a:r>
              <a:rPr lang="en-US" sz="1400"/>
              <a:t>function naming for e.g. </a:t>
            </a:r>
            <a:r>
              <a:rPr lang="en-US" sz="1400" i="1"/>
              <a:t>my_function_name.</a:t>
            </a:r>
          </a:p>
          <a:p>
            <a:r>
              <a:rPr lang="en-US" sz="1400"/>
              <a:t>Formal parameters are used inside the body of a function.</a:t>
            </a:r>
          </a:p>
          <a:p>
            <a:r>
              <a:rPr lang="en-US" sz="1400"/>
              <a:t>Actual parameters are passed to a function.</a:t>
            </a:r>
          </a:p>
          <a:p>
            <a:r>
              <a:rPr lang="en-US" sz="1400"/>
              <a:t>C only uses </a:t>
            </a:r>
            <a:r>
              <a:rPr lang="en-US" sz="1400" i="1"/>
              <a:t>Call-by-Value</a:t>
            </a:r>
            <a:r>
              <a:rPr lang="en-US" sz="1400"/>
              <a:t>.</a:t>
            </a:r>
          </a:p>
          <a:p>
            <a:pPr lvl="1"/>
            <a:r>
              <a:rPr lang="en-US" sz="1400"/>
              <a:t>Call-by-Reference can be performed by passing a pointer to a function.</a:t>
            </a:r>
          </a:p>
          <a:p>
            <a:r>
              <a:rPr lang="en-US" sz="1400"/>
              <a:t>Prior to function calls, you need to define function prototypes:</a:t>
            </a:r>
          </a:p>
          <a:p>
            <a:pPr lvl="1"/>
            <a:r>
              <a:rPr lang="en-US" sz="1400"/>
              <a:t>Either at the beginning of a program or in header files.</a:t>
            </a:r>
          </a:p>
        </p:txBody>
      </p:sp>
      <p:pic>
        <p:nvPicPr>
          <p:cNvPr id="9" name="Picture 8" descr="A picture containing text&#10;&#10;Description automatically generated">
            <a:extLst>
              <a:ext uri="{FF2B5EF4-FFF2-40B4-BE49-F238E27FC236}">
                <a16:creationId xmlns:a16="http://schemas.microsoft.com/office/drawing/2014/main" id="{7C0A7842-FDE2-7C4C-AD34-C2837DC145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9642" y="1077533"/>
            <a:ext cx="4736963" cy="4547484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B32DE7-6698-4F48-9DC8-5934729065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41248" y="6356350"/>
            <a:ext cx="4114800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>
                <a:solidFill>
                  <a:schemeClr val="tx1">
                    <a:alpha val="80000"/>
                  </a:schemeClr>
                </a:solidFill>
              </a:rPr>
              <a:t>© 2023 Darrell Long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7BB2DB-E550-9447-A195-0B69EA19A8D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75292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0AB69A1-5DA3-6C43-808A-9E42C666298F}" type="datetime3">
              <a:rPr lang="en-US" smtClean="0">
                <a:solidFill>
                  <a:schemeClr val="bg1">
                    <a:alpha val="80000"/>
                  </a:schemeClr>
                </a:solidFill>
              </a:rPr>
              <a:t>18 January 2023</a:t>
            </a:fld>
            <a:endParaRPr lang="en-US">
              <a:solidFill>
                <a:schemeClr val="bg1">
                  <a:alpha val="80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BCFD6A-F9FA-A84F-86E9-96B325014E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60418" y="6356350"/>
            <a:ext cx="109642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CB303EE-96AC-6B48-B3D9-60FCDE71DF64}" type="slidenum">
              <a:rPr lang="en-US">
                <a:solidFill>
                  <a:schemeClr val="bg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31</a:t>
            </a:fld>
            <a:endParaRPr lang="en-US">
              <a:solidFill>
                <a:schemeClr val="bg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90369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A7F3DB-9EB2-6E44-964A-A2829D0DB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 dirty="0">
                <a:solidFill>
                  <a:schemeClr val="accent1"/>
                </a:solidFill>
              </a:rPr>
              <a:t>What is a function in programming?</a:t>
            </a:r>
          </a:p>
        </p:txBody>
      </p:sp>
      <p:cxnSp>
        <p:nvCxnSpPr>
          <p:cNvPr id="17" name="Straight Connector 14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871C23E5-189F-A646-99A7-B8EBC18EE4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r>
              <a:rPr lang="en-US" sz="2200" dirty="0"/>
              <a:t>A function is block of code that performs a certain task.</a:t>
            </a:r>
          </a:p>
          <a:p>
            <a:pPr lvl="1"/>
            <a:r>
              <a:rPr lang="en-US" sz="1800" dirty="0"/>
              <a:t>It gives a name to code that (hopefully) performs a logically consistent task.</a:t>
            </a:r>
          </a:p>
          <a:p>
            <a:r>
              <a:rPr lang="en-US" sz="2200" dirty="0">
                <a:cs typeface="Courier New" panose="02070309020205020404" pitchFamily="49" charset="0"/>
              </a:rPr>
              <a:t>Functions are </a:t>
            </a:r>
            <a:r>
              <a:rPr lang="en-US" sz="2200" i="1" dirty="0">
                <a:cs typeface="Courier New" panose="02070309020205020404" pitchFamily="49" charset="0"/>
              </a:rPr>
              <a:t>defined</a:t>
            </a:r>
            <a:r>
              <a:rPr lang="en-US" sz="2200" dirty="0">
                <a:cs typeface="Courier New" panose="02070309020205020404" pitchFamily="49" charset="0"/>
              </a:rPr>
              <a:t> exactly once.</a:t>
            </a:r>
          </a:p>
          <a:p>
            <a:r>
              <a:rPr lang="en-US" sz="2200" dirty="0">
                <a:cs typeface="Courier New" panose="02070309020205020404" pitchFamily="49" charset="0"/>
              </a:rPr>
              <a:t>Functions must be </a:t>
            </a:r>
            <a:r>
              <a:rPr lang="en-US" sz="2200" i="1" dirty="0">
                <a:cs typeface="Courier New" panose="02070309020205020404" pitchFamily="49" charset="0"/>
              </a:rPr>
              <a:t>declared</a:t>
            </a:r>
            <a:r>
              <a:rPr lang="en-US" sz="2200" dirty="0">
                <a:cs typeface="Courier New" panose="02070309020205020404" pitchFamily="49" charset="0"/>
              </a:rPr>
              <a:t> before they are used.</a:t>
            </a:r>
          </a:p>
          <a:p>
            <a:r>
              <a:rPr lang="en-US" sz="2200" dirty="0">
                <a:cs typeface="Courier New" panose="02070309020205020404" pitchFamily="49" charset="0"/>
              </a:rPr>
              <a:t>Programs can declare &amp; </a:t>
            </a:r>
            <a:r>
              <a:rPr lang="en-US" sz="2200" i="1" dirty="0">
                <a:cs typeface="Courier New" panose="02070309020205020404" pitchFamily="49" charset="0"/>
              </a:rPr>
              <a:t>call</a:t>
            </a:r>
            <a:r>
              <a:rPr lang="en-US" sz="2200" dirty="0">
                <a:cs typeface="Courier New" panose="02070309020205020404" pitchFamily="49" charset="0"/>
              </a:rPr>
              <a:t> a function as many times as desired.</a:t>
            </a:r>
          </a:p>
          <a:p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main()</a:t>
            </a:r>
          </a:p>
          <a:p>
            <a:pPr lvl="1"/>
            <a:r>
              <a:rPr lang="en-US" sz="2200" dirty="0">
                <a:cs typeface="Courier New" panose="02070309020205020404" pitchFamily="49" charset="0"/>
              </a:rPr>
              <a:t>Is a special function.</a:t>
            </a:r>
          </a:p>
          <a:p>
            <a:pPr lvl="1"/>
            <a:r>
              <a:rPr lang="en-US" sz="2200" dirty="0">
                <a:cs typeface="Courier New" panose="02070309020205020404" pitchFamily="49" charset="0"/>
              </a:rPr>
              <a:t>Is run when program starts.</a:t>
            </a:r>
          </a:p>
          <a:p>
            <a:pPr lvl="1"/>
            <a:r>
              <a:rPr lang="en-US" sz="2200" dirty="0">
                <a:cs typeface="Courier New" panose="02070309020205020404" pitchFamily="49" charset="0"/>
              </a:rPr>
              <a:t>All other functions are logically subordinate to 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main()</a:t>
            </a:r>
            <a:r>
              <a:rPr lang="en-US" sz="2200" dirty="0">
                <a:cs typeface="Courier New" panose="02070309020205020404" pitchFamily="49" charset="0"/>
              </a:rPr>
              <a:t>.</a:t>
            </a:r>
            <a:endParaRPr lang="en-US" sz="2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4FBFC93-8717-9247-AC19-CC0E23E19D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D80034-E1D3-7A4C-9B1B-39DA284763B4}" type="datetime3">
              <a:rPr lang="en-US" smtClean="0"/>
              <a:t>18 January 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3F4548-131D-CB41-9F47-42BF58A9D5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Darrell Long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3DA0D1-BC9C-D642-8D65-48CEFF7F07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303EE-96AC-6B48-B3D9-60FCDE71DF6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9007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6C2FCF-0EEF-004C-89D8-59E51A683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>
                <a:solidFill>
                  <a:schemeClr val="accent1"/>
                </a:solidFill>
              </a:rPr>
              <a:t>Why do we like functions?</a:t>
            </a:r>
          </a:p>
        </p:txBody>
      </p:sp>
      <p:cxnSp>
        <p:nvCxnSpPr>
          <p:cNvPr id="35" name="Straight Connector 32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33CF22D7-65D0-AF4F-8959-4F517B9261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r>
              <a:rPr lang="en-US" sz="2400" dirty="0"/>
              <a:t>Functions should:</a:t>
            </a:r>
          </a:p>
          <a:p>
            <a:pPr lvl="1"/>
            <a:r>
              <a:rPr lang="en-US" dirty="0"/>
              <a:t>Define abstractions that are consistent and make sense logically.</a:t>
            </a:r>
          </a:p>
          <a:p>
            <a:pPr lvl="1"/>
            <a:r>
              <a:rPr lang="en-US" dirty="0"/>
              <a:t>Give names to those sequences of code.</a:t>
            </a:r>
          </a:p>
          <a:p>
            <a:pPr lvl="1"/>
            <a:r>
              <a:rPr lang="en-US" dirty="0"/>
              <a:t>Hide the implementation.</a:t>
            </a:r>
          </a:p>
          <a:p>
            <a:r>
              <a:rPr lang="en-US" sz="2400" dirty="0"/>
              <a:t>We can use them to:</a:t>
            </a:r>
          </a:p>
          <a:p>
            <a:pPr lvl="1"/>
            <a:r>
              <a:rPr lang="en-US" dirty="0"/>
              <a:t>Refactor repeated sequences of code.</a:t>
            </a:r>
          </a:p>
          <a:p>
            <a:pPr lvl="1"/>
            <a:r>
              <a:rPr lang="en-US" dirty="0"/>
              <a:t>Simplify the code to aid understanding.</a:t>
            </a:r>
          </a:p>
          <a:p>
            <a:r>
              <a:rPr lang="en-US" sz="2400" dirty="0"/>
              <a:t>Functions should never be:</a:t>
            </a:r>
          </a:p>
          <a:p>
            <a:pPr lvl="1"/>
            <a:r>
              <a:rPr lang="en-US" dirty="0"/>
              <a:t>Arbitrary sequences of statements.</a:t>
            </a:r>
          </a:p>
          <a:p>
            <a:endParaRPr lang="en-US" sz="2400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4106D9-AA0B-9246-B3D9-9FD515838E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62BE0-607D-4E49-8FAB-8CE811A9978B}" type="datetime3">
              <a:rPr lang="en-US" smtClean="0"/>
              <a:t>18 January 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FB029D-BD02-994F-B752-13642FF760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Darrell Long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3FC50C-0238-6D4E-8AC3-6A37DD8ED7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303EE-96AC-6B48-B3D9-60FCDE71DF6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2556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2A5316D-ED2F-4F89-B4B4-8D9240B1A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4AD58C-9E5B-114C-83D7-B863018B2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957" y="2152262"/>
            <a:ext cx="2743200" cy="27432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>
            <a:normAutofit/>
          </a:bodyPr>
          <a:lstStyle/>
          <a:p>
            <a:pPr algn="ctr"/>
            <a:r>
              <a:rPr lang="en-US" sz="2600" dirty="0">
                <a:solidFill>
                  <a:srgbClr val="FFFFFF"/>
                </a:solidFill>
              </a:rPr>
              <a:t>Function Definition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FCCB50C-9F76-43B9-94C6-69A5F1AE5D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23915" y="265328"/>
            <a:ext cx="7834686" cy="1632934"/>
          </a:xfrm>
          <a:solidFill>
            <a:schemeClr val="tx1">
              <a:lumMod val="75000"/>
              <a:lumOff val="25000"/>
            </a:scheme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return_type </a:t>
            </a:r>
            <a:r>
              <a:rPr lang="en-US" sz="2000" dirty="0">
                <a:solidFill>
                  <a:schemeClr val="accent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function_name(</a:t>
            </a:r>
            <a:r>
              <a:rPr lang="en-US" sz="20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parameters</a:t>
            </a:r>
            <a:r>
              <a:rPr lang="en-US" sz="2000" dirty="0">
                <a:solidFill>
                  <a:schemeClr val="accent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accent4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// declarations, assignment statements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4FB2AA3-8194-C644-9A41-4BB42AC9CD73}"/>
              </a:ext>
            </a:extLst>
          </p:cNvPr>
          <p:cNvSpPr txBox="1"/>
          <p:nvPr/>
        </p:nvSpPr>
        <p:spPr>
          <a:xfrm>
            <a:off x="3823915" y="1898262"/>
            <a:ext cx="7834685" cy="47397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ea typeface="Menlo" panose="020B0609030804020204" pitchFamily="49" charset="0"/>
                <a:cs typeface="Menlo" panose="020B0609030804020204" pitchFamily="49" charset="0"/>
              </a:rPr>
              <a:t>Function head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return_type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>
                <a:ea typeface="Menlo" panose="020B0609030804020204" pitchFamily="49" charset="0"/>
                <a:cs typeface="Menlo" panose="020B0609030804020204" pitchFamily="49" charset="0"/>
              </a:rPr>
              <a:t>Defines the type of function’s return value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>
                <a:ea typeface="Menlo" panose="020B0609030804020204" pitchFamily="49" charset="0"/>
                <a:cs typeface="Menlo" panose="020B0609030804020204" pitchFamily="49" charset="0"/>
              </a:rPr>
              <a:t>Return type may be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void</a:t>
            </a:r>
            <a:r>
              <a:rPr lang="en-US" dirty="0">
                <a:ea typeface="Menlo" panose="020B0609030804020204" pitchFamily="49" charset="0"/>
                <a:cs typeface="Menlo" panose="020B0609030804020204" pitchFamily="49" charset="0"/>
              </a:rPr>
              <a:t> or any object type (except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array</a:t>
            </a:r>
            <a:r>
              <a:rPr lang="en-US" dirty="0">
                <a:ea typeface="Menlo" panose="020B0609030804020204" pitchFamily="49" charset="0"/>
                <a:cs typeface="Menlo" panose="020B0609030804020204" pitchFamily="49" charset="0"/>
              </a:rPr>
              <a:t> type)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function_name()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>
                <a:ea typeface="Menlo" panose="020B0609030804020204" pitchFamily="49" charset="0"/>
                <a:cs typeface="Menlo" panose="020B0609030804020204" pitchFamily="49" charset="0"/>
              </a:rPr>
              <a:t>Function’s name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parameters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ea typeface="Menlo" panose="020B0609030804020204" pitchFamily="49" charset="0"/>
                <a:cs typeface="Calibri" panose="020F0502020204030204" pitchFamily="34" charset="0"/>
              </a:rPr>
              <a:t>Contained in comma-separated list of declarations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ea typeface="Menlo" panose="020B0609030804020204" pitchFamily="49" charset="0"/>
                <a:cs typeface="Calibri" panose="020F0502020204030204" pitchFamily="34" charset="0"/>
              </a:rPr>
              <a:t>If function has no parameters, then this is either empty or contains the word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void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ea typeface="Menlo" panose="020B0609030804020204" pitchFamily="49" charset="0"/>
                <a:cs typeface="Menlo" panose="020B0609030804020204" pitchFamily="49" charset="0"/>
              </a:rPr>
              <a:t>Function block/body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ea typeface="Menlo" panose="020B0609030804020204" pitchFamily="49" charset="0"/>
                <a:cs typeface="Menlo" panose="020B0609030804020204" pitchFamily="49" charset="0"/>
              </a:rPr>
              <a:t>Declarations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000" dirty="0">
                <a:ea typeface="Menlo" panose="020B0609030804020204" pitchFamily="49" charset="0"/>
                <a:cs typeface="Menlo" panose="020B0609030804020204" pitchFamily="49" charset="0"/>
              </a:rPr>
              <a:t>Declared variables inside a function body are only locally known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ea typeface="Menlo" panose="020B0609030804020204" pitchFamily="49" charset="0"/>
                <a:cs typeface="Menlo" panose="020B0609030804020204" pitchFamily="49" charset="0"/>
              </a:rPr>
              <a:t>Assignment statements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000" dirty="0">
                <a:ea typeface="Menlo" panose="020B0609030804020204" pitchFamily="49" charset="0"/>
                <a:cs typeface="Menlo" panose="020B0609030804020204" pitchFamily="49" charset="0"/>
              </a:rPr>
              <a:t>Sets and/or resets the value of a variable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6B2504F-518A-AA44-8B00-013119B39DE7}"/>
              </a:ext>
            </a:extLst>
          </p:cNvPr>
          <p:cNvCxnSpPr>
            <a:cxnSpLocks/>
          </p:cNvCxnSpPr>
          <p:nvPr/>
        </p:nvCxnSpPr>
        <p:spPr>
          <a:xfrm flipH="1">
            <a:off x="9779000" y="501650"/>
            <a:ext cx="622300" cy="0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Frame 24">
            <a:extLst>
              <a:ext uri="{FF2B5EF4-FFF2-40B4-BE49-F238E27FC236}">
                <a16:creationId xmlns:a16="http://schemas.microsoft.com/office/drawing/2014/main" id="{D0CE0796-383B-3745-95DF-0BF8489A68CD}"/>
              </a:ext>
            </a:extLst>
          </p:cNvPr>
          <p:cNvSpPr/>
          <p:nvPr/>
        </p:nvSpPr>
        <p:spPr>
          <a:xfrm>
            <a:off x="3823915" y="265328"/>
            <a:ext cx="5840785" cy="344272"/>
          </a:xfrm>
          <a:prstGeom prst="fram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30B9863-DCA5-BB4C-B0E2-6D2F209FA1D4}"/>
              </a:ext>
            </a:extLst>
          </p:cNvPr>
          <p:cNvSpPr txBox="1"/>
          <p:nvPr/>
        </p:nvSpPr>
        <p:spPr>
          <a:xfrm>
            <a:off x="10312398" y="1200562"/>
            <a:ext cx="13462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Function block/body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17B88E8-E741-444D-BE1C-5DB16DEB8064}"/>
              </a:ext>
            </a:extLst>
          </p:cNvPr>
          <p:cNvSpPr txBox="1"/>
          <p:nvPr/>
        </p:nvSpPr>
        <p:spPr>
          <a:xfrm>
            <a:off x="10312399" y="298385"/>
            <a:ext cx="13462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Function head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C42DE01-10F6-D84B-B125-CDD9F28F6A21}"/>
              </a:ext>
            </a:extLst>
          </p:cNvPr>
          <p:cNvCxnSpPr>
            <a:cxnSpLocks/>
          </p:cNvCxnSpPr>
          <p:nvPr/>
        </p:nvCxnSpPr>
        <p:spPr>
          <a:xfrm flipH="1" flipV="1">
            <a:off x="9455150" y="1504854"/>
            <a:ext cx="869949" cy="102476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Frame 42">
            <a:extLst>
              <a:ext uri="{FF2B5EF4-FFF2-40B4-BE49-F238E27FC236}">
                <a16:creationId xmlns:a16="http://schemas.microsoft.com/office/drawing/2014/main" id="{F1E12096-F9CF-AE47-A186-DC345098D370}"/>
              </a:ext>
            </a:extLst>
          </p:cNvPr>
          <p:cNvSpPr/>
          <p:nvPr/>
        </p:nvSpPr>
        <p:spPr>
          <a:xfrm>
            <a:off x="4192215" y="1045244"/>
            <a:ext cx="6120184" cy="344272"/>
          </a:xfrm>
          <a:prstGeom prst="fram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19821A1-41EE-0E40-8E53-EBF524069B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F349E-C84B-DB47-A4D7-8A0C07D80D87}" type="datetime3">
              <a:rPr lang="en-US" smtClean="0">
                <a:solidFill>
                  <a:schemeClr val="bg1"/>
                </a:solidFill>
              </a:rPr>
              <a:t>18 January 2023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11D3C1-4AC1-324E-9101-8CE3A2CB46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Darrell Long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7A7392-0469-414B-8A98-AB514FCC31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303EE-96AC-6B48-B3D9-60FCDE71DF6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8512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CDEAED-00CA-B345-AD8D-3C512CB05C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>
                <a:solidFill>
                  <a:schemeClr val="accent1"/>
                </a:solidFill>
              </a:rPr>
              <a:t>Return Values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CCE5F8-58F4-404B-A783-A667EBA2DB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r>
              <a:rPr lang="en-US" sz="2400" dirty="0"/>
              <a:t>In </a:t>
            </a:r>
            <a:r>
              <a:rPr lang="en-US" sz="2400" b="1" dirty="0"/>
              <a:t>C</a:t>
            </a:r>
            <a:r>
              <a:rPr lang="en-US" sz="2400" dirty="0"/>
              <a:t>, functions return a value.</a:t>
            </a:r>
          </a:p>
          <a:p>
            <a:r>
              <a:rPr lang="en-US" sz="2400" dirty="0"/>
              <a:t>The value may be </a:t>
            </a:r>
            <a:r>
              <a:rPr lang="en-US" sz="2400" dirty="0">
                <a:latin typeface="Courier" pitchFamily="2" charset="0"/>
              </a:rPr>
              <a:t>void</a:t>
            </a:r>
            <a:r>
              <a:rPr lang="en-US" sz="2400" dirty="0"/>
              <a:t>, which means </a:t>
            </a:r>
            <a:r>
              <a:rPr lang="en-US" sz="2400" i="1" dirty="0"/>
              <a:t>no value</a:t>
            </a:r>
            <a:r>
              <a:rPr lang="en-US" sz="2400" dirty="0"/>
              <a:t>.</a:t>
            </a:r>
          </a:p>
          <a:p>
            <a:r>
              <a:rPr lang="en-US" sz="2400" dirty="0"/>
              <a:t>You can return any scalar value (</a:t>
            </a:r>
            <a:r>
              <a:rPr lang="en-US" sz="2400" dirty="0">
                <a:latin typeface="Courier" pitchFamily="2" charset="0"/>
              </a:rPr>
              <a:t>char</a:t>
            </a:r>
            <a:r>
              <a:rPr lang="en-US" sz="2400" dirty="0"/>
              <a:t>, </a:t>
            </a:r>
            <a:r>
              <a:rPr lang="en-US" sz="2400" dirty="0">
                <a:latin typeface="Courier" pitchFamily="2" charset="0"/>
              </a:rPr>
              <a:t>int</a:t>
            </a:r>
            <a:r>
              <a:rPr lang="en-US" sz="2400" dirty="0"/>
              <a:t>, </a:t>
            </a:r>
            <a:r>
              <a:rPr lang="en-US" sz="2400" dirty="0">
                <a:latin typeface="Courier" pitchFamily="2" charset="0"/>
              </a:rPr>
              <a:t>float</a:t>
            </a:r>
            <a:r>
              <a:rPr lang="en-US" sz="2400" dirty="0"/>
              <a:t>, …)</a:t>
            </a:r>
          </a:p>
          <a:p>
            <a:r>
              <a:rPr lang="en-US" sz="2400" dirty="0"/>
              <a:t>You can return a </a:t>
            </a:r>
            <a:r>
              <a:rPr lang="en-US" sz="2400" dirty="0">
                <a:latin typeface="Courier" pitchFamily="2" charset="0"/>
              </a:rPr>
              <a:t>struct</a:t>
            </a:r>
            <a:r>
              <a:rPr lang="en-US" sz="2400" dirty="0"/>
              <a:t> (but please don’t).</a:t>
            </a:r>
          </a:p>
          <a:p>
            <a:r>
              <a:rPr lang="en-US" sz="2400" dirty="0"/>
              <a:t>You can return a pointer.</a:t>
            </a:r>
          </a:p>
          <a:p>
            <a:r>
              <a:rPr lang="en-US" sz="2400" dirty="0"/>
              <a:t>You </a:t>
            </a:r>
            <a:r>
              <a:rPr lang="en-US" sz="2400" i="1" dirty="0"/>
              <a:t>cannot</a:t>
            </a:r>
            <a:r>
              <a:rPr lang="en-US" sz="2400" dirty="0"/>
              <a:t> return an array.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C078C9-4FB1-524E-8D4A-9250C55FFB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31F42-1B91-8540-B2F7-E450C3E1366D}" type="datetime3">
              <a:rPr lang="en-US" smtClean="0"/>
              <a:t>18 January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973F3D-A274-C847-A9A5-EE9ABB2DD1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9A1B05-FE88-344E-B24A-6615FA3D91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303EE-96AC-6B48-B3D9-60FCDE71DF6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108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39">
            <a:extLst>
              <a:ext uri="{FF2B5EF4-FFF2-40B4-BE49-F238E27FC236}">
                <a16:creationId xmlns:a16="http://schemas.microsoft.com/office/drawing/2014/main" id="{56C20283-73E0-40EC-8AD8-057F581F64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Freeform 28">
            <a:extLst>
              <a:ext uri="{FF2B5EF4-FFF2-40B4-BE49-F238E27FC236}">
                <a16:creationId xmlns:a16="http://schemas.microsoft.com/office/drawing/2014/main" id="{3FCC729B-E528-40C3-82D3-BA4375575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960120" y="0"/>
            <a:ext cx="11218661" cy="6858000"/>
          </a:xfrm>
          <a:custGeom>
            <a:avLst/>
            <a:gdLst>
              <a:gd name="connsiteX0" fmla="*/ 0 w 11218661"/>
              <a:gd name="connsiteY0" fmla="*/ 0 h 6858000"/>
              <a:gd name="connsiteX1" fmla="*/ 8042507 w 11218661"/>
              <a:gd name="connsiteY1" fmla="*/ 0 h 6858000"/>
              <a:gd name="connsiteX2" fmla="*/ 11218661 w 11218661"/>
              <a:gd name="connsiteY2" fmla="*/ 6858000 h 6858000"/>
              <a:gd name="connsiteX3" fmla="*/ 0 w 1121866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18661" h="6858000">
                <a:moveTo>
                  <a:pt x="0" y="0"/>
                </a:moveTo>
                <a:lnTo>
                  <a:pt x="8042507" y="0"/>
                </a:lnTo>
                <a:lnTo>
                  <a:pt x="1121866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8" name="Freeform 26">
            <a:extLst>
              <a:ext uri="{FF2B5EF4-FFF2-40B4-BE49-F238E27FC236}">
                <a16:creationId xmlns:a16="http://schemas.microsoft.com/office/drawing/2014/main" id="{58F1FB8D-1842-4A04-998D-6CF047AB27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420248" y="0"/>
            <a:ext cx="10771752" cy="6858000"/>
          </a:xfrm>
          <a:custGeom>
            <a:avLst/>
            <a:gdLst>
              <a:gd name="connsiteX0" fmla="*/ 0 w 10771752"/>
              <a:gd name="connsiteY0" fmla="*/ 0 h 6858000"/>
              <a:gd name="connsiteX1" fmla="*/ 7595598 w 10771752"/>
              <a:gd name="connsiteY1" fmla="*/ 0 h 6858000"/>
              <a:gd name="connsiteX2" fmla="*/ 10771752 w 10771752"/>
              <a:gd name="connsiteY2" fmla="*/ 6858000 h 6858000"/>
              <a:gd name="connsiteX3" fmla="*/ 0 w 1077175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771752" h="6858000">
                <a:moveTo>
                  <a:pt x="0" y="0"/>
                </a:moveTo>
                <a:lnTo>
                  <a:pt x="7595598" y="0"/>
                </a:lnTo>
                <a:lnTo>
                  <a:pt x="107717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08DD68-90D5-924D-B7F7-521119864A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4039" y="365125"/>
            <a:ext cx="7164493" cy="1325563"/>
          </a:xfrm>
        </p:spPr>
        <p:txBody>
          <a:bodyPr>
            <a:normAutofit/>
          </a:bodyPr>
          <a:lstStyle/>
          <a:p>
            <a:r>
              <a:rPr lang="en-US"/>
              <a:t>Function naming</a:t>
            </a:r>
          </a:p>
        </p:txBody>
      </p: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B3738443-5021-3447-9AB5-8F1ED7E0B7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060" y="1994140"/>
            <a:ext cx="3425957" cy="2869239"/>
          </a:xfrm>
          <a:prstGeom prst="rect">
            <a:avLst/>
          </a:prstGeom>
        </p:spPr>
      </p:pic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3B24BD2E-E8F6-6945-8D22-8492DDCB2C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87515" y="2022601"/>
            <a:ext cx="7161017" cy="4154361"/>
          </a:xfrm>
        </p:spPr>
        <p:txBody>
          <a:bodyPr>
            <a:normAutofit/>
          </a:bodyPr>
          <a:lstStyle/>
          <a:p>
            <a:r>
              <a:rPr lang="en-US" sz="2000"/>
              <a:t>Functions have the same naming rules as variables.</a:t>
            </a:r>
          </a:p>
          <a:p>
            <a:endParaRPr lang="en-US" sz="2000" i="1"/>
          </a:p>
          <a:p>
            <a:r>
              <a:rPr lang="en-US" sz="2000" i="1"/>
              <a:t>Can’t</a:t>
            </a:r>
            <a:r>
              <a:rPr lang="en-US" sz="2000"/>
              <a:t>:</a:t>
            </a:r>
          </a:p>
          <a:p>
            <a:pPr lvl="1"/>
            <a:r>
              <a:rPr lang="en-US" sz="2000"/>
              <a:t>Start with a number or any punctuation other than </a:t>
            </a:r>
            <a:r>
              <a:rPr lang="en-US" sz="2000">
                <a:latin typeface="Courier" pitchFamily="2" charset="0"/>
              </a:rPr>
              <a:t>_</a:t>
            </a:r>
            <a:r>
              <a:rPr lang="en-US" sz="2000"/>
              <a:t> (underscore) or </a:t>
            </a:r>
            <a:r>
              <a:rPr lang="en-US" sz="2000">
                <a:latin typeface="Courier" pitchFamily="2" charset="0"/>
              </a:rPr>
              <a:t>$</a:t>
            </a:r>
            <a:r>
              <a:rPr lang="en-US" sz="2000"/>
              <a:t> (dollar sign)</a:t>
            </a:r>
          </a:p>
          <a:p>
            <a:pPr lvl="1"/>
            <a:r>
              <a:rPr lang="en-US" sz="2000"/>
              <a:t>Use the same name as another function.</a:t>
            </a:r>
          </a:p>
          <a:p>
            <a:pPr lvl="2"/>
            <a:r>
              <a:rPr lang="en-US"/>
              <a:t>There are no </a:t>
            </a:r>
            <a:r>
              <a:rPr lang="en-US" i="1"/>
              <a:t>nested</a:t>
            </a:r>
            <a:r>
              <a:rPr lang="en-US"/>
              <a:t> </a:t>
            </a:r>
            <a:r>
              <a:rPr lang="en-US" i="1"/>
              <a:t>functions</a:t>
            </a:r>
            <a:r>
              <a:rPr lang="en-US"/>
              <a:t> in </a:t>
            </a:r>
            <a:r>
              <a:rPr lang="en-US" b="1"/>
              <a:t>C</a:t>
            </a:r>
            <a:r>
              <a:rPr lang="en-US"/>
              <a:t>.</a:t>
            </a:r>
          </a:p>
          <a:p>
            <a:pPr lvl="1"/>
            <a:endParaRPr lang="en-US" sz="2000"/>
          </a:p>
          <a:p>
            <a:r>
              <a:rPr lang="en-US" sz="2000"/>
              <a:t>For this class, we will be using </a:t>
            </a:r>
            <a:r>
              <a:rPr lang="en-US" sz="2000" i="1"/>
              <a:t>Snake case</a:t>
            </a:r>
          </a:p>
          <a:p>
            <a:pPr lvl="1"/>
            <a:r>
              <a:rPr lang="en-US" sz="2000" i="1"/>
              <a:t>my_function_name</a:t>
            </a:r>
            <a:endParaRPr lang="en-US" sz="200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362ED56-EE5B-364E-92DF-F371A7C2EA4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9B8DACA-AF8A-8649-9DD6-DAA0D0D5B30F}" type="datetime3">
              <a:rPr lang="en-US" smtClean="0">
                <a:solidFill>
                  <a:schemeClr val="bg1">
                    <a:alpha val="80000"/>
                  </a:schemeClr>
                </a:solidFill>
              </a:rPr>
              <a:t>18 January 2023</a:t>
            </a:fld>
            <a:endParaRPr lang="en-US">
              <a:solidFill>
                <a:schemeClr val="bg1">
                  <a:alpha val="80000"/>
                </a:scheme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FC7846-E238-5E4B-9F74-CF6C389A11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86300" y="6356350"/>
            <a:ext cx="3756660" cy="365125"/>
          </a:xfrm>
        </p:spPr>
        <p:txBody>
          <a:bodyPr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>
                <a:solidFill>
                  <a:schemeClr val="tx1">
                    <a:alpha val="80000"/>
                  </a:schemeClr>
                </a:solidFill>
              </a:rPr>
              <a:t>© 2023 Darrell Long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AAC251-AD45-D041-9FD0-151D668EA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4CB303EE-96AC-6B48-B3D9-60FCDE71DF64}" type="slidenum">
              <a:rPr lang="en-US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8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6024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9DC801-C7BF-F348-9FC4-90E314B233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Parameters</a:t>
            </a:r>
            <a:br>
              <a:rPr lang="en-US" dirty="0">
                <a:solidFill>
                  <a:schemeClr val="accent1"/>
                </a:solidFill>
              </a:rPr>
            </a:br>
            <a:r>
              <a:rPr lang="en-US" sz="4800" dirty="0">
                <a:solidFill>
                  <a:schemeClr val="accent1"/>
                </a:solidFill>
              </a:rPr>
              <a:t>—</a:t>
            </a:r>
            <a:br>
              <a:rPr lang="en-US" dirty="0">
                <a:solidFill>
                  <a:schemeClr val="accent1"/>
                </a:solidFill>
              </a:rPr>
            </a:br>
            <a:r>
              <a:rPr lang="en-US" dirty="0">
                <a:solidFill>
                  <a:schemeClr val="accent1"/>
                </a:solidFill>
              </a:rPr>
              <a:t> Also called Arguments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DDBD7C2-9CD3-564C-A7AC-108D7C6AA5D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976031" y="963877"/>
                <a:ext cx="6377769" cy="4930246"/>
              </a:xfrm>
            </p:spPr>
            <p:txBody>
              <a:bodyPr anchor="ctr">
                <a:normAutofit/>
              </a:bodyPr>
              <a:lstStyle/>
              <a:p>
                <a:r>
                  <a:rPr lang="en-US" sz="2400" dirty="0"/>
                  <a:t>In mathematics, when we have a function like </a:t>
                </a:r>
                <a14:m>
                  <m:oMath xmlns:m="http://schemas.openxmlformats.org/officeDocument/2006/math">
                    <m:r>
                      <a:rPr lang="en-US" sz="2400" b="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b="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b="0" i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sz="2400" b="0" i="1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sz="2400" b="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>
                        <a:latin typeface="Cambria Math" panose="02040503050406030204" pitchFamily="18" charset="0"/>
                      </a:rPr>
                      <m:t>+1)</m:t>
                    </m:r>
                  </m:oMath>
                </a14:m>
                <a:r>
                  <a:rPr lang="en-US" sz="2400" dirty="0"/>
                  <a:t>, and we write </a:t>
                </a:r>
                <a14:m>
                  <m:oMath xmlns:m="http://schemas.openxmlformats.org/officeDocument/2006/math">
                    <m:r>
                      <a:rPr lang="en-US" sz="2400" b="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b="0" i="1">
                        <a:latin typeface="Cambria Math" panose="02040503050406030204" pitchFamily="18" charset="0"/>
                      </a:rPr>
                      <m:t>(2)</m:t>
                    </m:r>
                  </m:oMath>
                </a14:m>
                <a:r>
                  <a:rPr lang="en-US" sz="2400" dirty="0"/>
                  <a:t> we substitute 2 for </a:t>
                </a:r>
                <a14:m>
                  <m:oMath xmlns:m="http://schemas.openxmlformats.org/officeDocument/2006/math">
                    <m:r>
                      <a:rPr lang="en-US" sz="2400" b="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400" dirty="0"/>
                  <a:t> and get </a:t>
                </a:r>
                <a14:m>
                  <m:oMath xmlns:m="http://schemas.openxmlformats.org/officeDocument/2006/math">
                    <m:r>
                      <a:rPr lang="en-US" sz="2400" b="0" i="1">
                        <a:latin typeface="Cambria Math" panose="02040503050406030204" pitchFamily="18" charset="0"/>
                      </a:rPr>
                      <m:t>2 </m:t>
                    </m:r>
                    <m:r>
                      <m:rPr>
                        <m:sty m:val="p"/>
                      </m:rPr>
                      <a:rPr lang="en-US" sz="2400" b="0" i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sz="2400" b="0" i="1">
                        <a:latin typeface="Cambria Math" panose="02040503050406030204" pitchFamily="18" charset="0"/>
                      </a:rPr>
                      <m:t>⁡(2+1)</m:t>
                    </m:r>
                  </m:oMath>
                </a14:m>
                <a:r>
                  <a:rPr lang="en-US" sz="2400" dirty="0"/>
                  <a:t>.</a:t>
                </a:r>
              </a:p>
              <a:p>
                <a:pPr lvl="1"/>
                <a:r>
                  <a:rPr lang="en-US" dirty="0"/>
                  <a:t>In programming languages, this is called </a:t>
                </a:r>
                <a:r>
                  <a:rPr lang="en-US" i="1" dirty="0"/>
                  <a:t>call-by-name</a:t>
                </a:r>
                <a:r>
                  <a:rPr lang="en-US" dirty="0"/>
                  <a:t>, and is </a:t>
                </a:r>
                <a:r>
                  <a:rPr lang="en-US" i="1" dirty="0"/>
                  <a:t>rare</a:t>
                </a:r>
                <a:r>
                  <a:rPr lang="en-US" dirty="0"/>
                  <a:t>.</a:t>
                </a:r>
              </a:p>
              <a:p>
                <a:pPr lvl="1"/>
                <a:r>
                  <a:rPr lang="en-US" b="1" dirty="0"/>
                  <a:t>C</a:t>
                </a:r>
                <a:r>
                  <a:rPr lang="en-US" dirty="0"/>
                  <a:t> supports this as textual substitution in macros with the </a:t>
                </a:r>
                <a:r>
                  <a:rPr lang="en-US" b="1" i="1" dirty="0"/>
                  <a:t>C</a:t>
                </a:r>
                <a:r>
                  <a:rPr lang="en-US" i="1" dirty="0"/>
                  <a:t> Preprocessor</a:t>
                </a:r>
                <a:r>
                  <a:rPr lang="en-US" dirty="0"/>
                  <a:t>.</a:t>
                </a:r>
              </a:p>
              <a:p>
                <a:r>
                  <a:rPr lang="en-US" sz="2400" dirty="0"/>
                  <a:t>Most programming languages use either </a:t>
                </a:r>
                <a:r>
                  <a:rPr lang="en-US" sz="2400" i="1" dirty="0"/>
                  <a:t>call-by-value</a:t>
                </a:r>
                <a:r>
                  <a:rPr lang="en-US" sz="2400" dirty="0"/>
                  <a:t>, </a:t>
                </a:r>
                <a:r>
                  <a:rPr lang="en-US" sz="2400" i="1" dirty="0"/>
                  <a:t>call-by-reference</a:t>
                </a:r>
                <a:r>
                  <a:rPr lang="en-US" sz="2400" dirty="0"/>
                  <a:t> or both.</a:t>
                </a:r>
              </a:p>
              <a:p>
                <a:r>
                  <a:rPr lang="en-US" sz="2400" b="1" dirty="0"/>
                  <a:t>C</a:t>
                </a:r>
                <a:r>
                  <a:rPr lang="en-US" sz="2400" dirty="0"/>
                  <a:t> uses </a:t>
                </a:r>
                <a:r>
                  <a:rPr lang="en-US" sz="2400" i="1" dirty="0"/>
                  <a:t>call-by-value</a:t>
                </a:r>
                <a:r>
                  <a:rPr lang="en-US" sz="2400" dirty="0"/>
                  <a:t>, except for arrays, and only because of their relation to pointers.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DDBD7C2-9CD3-564C-A7AC-108D7C6AA5D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76031" y="963877"/>
                <a:ext cx="6377769" cy="4930246"/>
              </a:xfrm>
              <a:blipFill>
                <a:blip r:embed="rId2"/>
                <a:stretch>
                  <a:fillRect l="-1193" r="-13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6B2CC2-C74E-914C-934A-3632025C0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A953F-9A07-CE4D-B941-7CC06937E730}" type="datetime3">
              <a:rPr lang="en-US" smtClean="0"/>
              <a:t>18 January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3710B8-D651-1043-9D18-6EF50BDFB2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5493DE-2C0F-654A-9BE4-3D3F5F5D7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303EE-96AC-6B48-B3D9-60FCDE71DF6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2160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519</TotalTime>
  <Words>2080</Words>
  <Application>Microsoft Macintosh PowerPoint</Application>
  <PresentationFormat>Widescreen</PresentationFormat>
  <Paragraphs>324</Paragraphs>
  <Slides>31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9" baseType="lpstr">
      <vt:lpstr>Arial</vt:lpstr>
      <vt:lpstr>Calibri</vt:lpstr>
      <vt:lpstr>Calibri Light</vt:lpstr>
      <vt:lpstr>Cambria Math</vt:lpstr>
      <vt:lpstr>Courier</vt:lpstr>
      <vt:lpstr>Courier New</vt:lpstr>
      <vt:lpstr>Menlo</vt:lpstr>
      <vt:lpstr>Office Theme</vt:lpstr>
      <vt:lpstr>Functions</vt:lpstr>
      <vt:lpstr>Words of Caution</vt:lpstr>
      <vt:lpstr>How is it different?</vt:lpstr>
      <vt:lpstr>What is a function in programming?</vt:lpstr>
      <vt:lpstr>Why do we like functions?</vt:lpstr>
      <vt:lpstr>Function Definition</vt:lpstr>
      <vt:lpstr>Return Values</vt:lpstr>
      <vt:lpstr>Function naming</vt:lpstr>
      <vt:lpstr>Parameters —  Also called Arguments</vt:lpstr>
      <vt:lpstr>Parameters</vt:lpstr>
      <vt:lpstr>Call-by-Value</vt:lpstr>
      <vt:lpstr>Call-by-Reference</vt:lpstr>
      <vt:lpstr>√x</vt:lpstr>
      <vt:lpstr>√x</vt:lpstr>
      <vt:lpstr>swap()</vt:lpstr>
      <vt:lpstr>Function Prototypes</vt:lpstr>
      <vt:lpstr>#include</vt:lpstr>
      <vt:lpstr>#define</vt:lpstr>
      <vt:lpstr>Conditional Directives</vt:lpstr>
      <vt:lpstr>Header Files</vt:lpstr>
      <vt:lpstr>Example Header File</vt:lpstr>
      <vt:lpstr>Same Header File</vt:lpstr>
      <vt:lpstr>#ifndef versus #pragma once</vt:lpstr>
      <vt:lpstr>Some Standard Header Files</vt:lpstr>
      <vt:lpstr>extern</vt:lpstr>
      <vt:lpstr>An extern counter</vt:lpstr>
      <vt:lpstr>static</vt:lpstr>
      <vt:lpstr>Utility Functions</vt:lpstr>
      <vt:lpstr>Recursion</vt:lpstr>
      <vt:lpstr>Factoring (naïvely)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Functions</dc:title>
  <dc:creator>Eugene Chou</dc:creator>
  <cp:lastModifiedBy>Darrell Long</cp:lastModifiedBy>
  <cp:revision>67</cp:revision>
  <cp:lastPrinted>2021-09-26T00:37:04Z</cp:lastPrinted>
  <dcterms:created xsi:type="dcterms:W3CDTF">2019-10-12T19:06:48Z</dcterms:created>
  <dcterms:modified xsi:type="dcterms:W3CDTF">2023-01-18T20:49:30Z</dcterms:modified>
</cp:coreProperties>
</file>